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91" r:id="rId4"/>
    <p:sldId id="390" r:id="rId5"/>
    <p:sldId id="353" r:id="rId6"/>
    <p:sldId id="354" r:id="rId7"/>
    <p:sldId id="262" r:id="rId8"/>
    <p:sldId id="265" r:id="rId9"/>
    <p:sldId id="271" r:id="rId10"/>
    <p:sldId id="356" r:id="rId11"/>
    <p:sldId id="272" r:id="rId12"/>
    <p:sldId id="273" r:id="rId13"/>
    <p:sldId id="377" r:id="rId14"/>
    <p:sldId id="378" r:id="rId15"/>
    <p:sldId id="379" r:id="rId16"/>
    <p:sldId id="282" r:id="rId17"/>
    <p:sldId id="380" r:id="rId18"/>
    <p:sldId id="284" r:id="rId19"/>
    <p:sldId id="351" r:id="rId20"/>
    <p:sldId id="360" r:id="rId21"/>
    <p:sldId id="361" r:id="rId22"/>
    <p:sldId id="285" r:id="rId23"/>
    <p:sldId id="289" r:id="rId24"/>
    <p:sldId id="291" r:id="rId25"/>
    <p:sldId id="374" r:id="rId26"/>
    <p:sldId id="290" r:id="rId27"/>
    <p:sldId id="294" r:id="rId28"/>
    <p:sldId id="375" r:id="rId29"/>
    <p:sldId id="295" r:id="rId30"/>
    <p:sldId id="363" r:id="rId31"/>
    <p:sldId id="292" r:id="rId32"/>
    <p:sldId id="303" r:id="rId33"/>
    <p:sldId id="300" r:id="rId34"/>
    <p:sldId id="302" r:id="rId35"/>
    <p:sldId id="387" r:id="rId36"/>
    <p:sldId id="308" r:id="rId37"/>
    <p:sldId id="373" r:id="rId38"/>
    <p:sldId id="327" r:id="rId39"/>
    <p:sldId id="331" r:id="rId40"/>
    <p:sldId id="309" r:id="rId41"/>
    <p:sldId id="310" r:id="rId42"/>
    <p:sldId id="313" r:id="rId43"/>
    <p:sldId id="388" r:id="rId44"/>
    <p:sldId id="389" r:id="rId45"/>
    <p:sldId id="332" r:id="rId46"/>
    <p:sldId id="333" r:id="rId47"/>
    <p:sldId id="316" r:id="rId48"/>
    <p:sldId id="317" r:id="rId49"/>
    <p:sldId id="385" r:id="rId50"/>
    <p:sldId id="386" r:id="rId51"/>
    <p:sldId id="318" r:id="rId52"/>
    <p:sldId id="372" r:id="rId53"/>
    <p:sldId id="319" r:id="rId54"/>
    <p:sldId id="320" r:id="rId55"/>
    <p:sldId id="338" r:id="rId56"/>
    <p:sldId id="339" r:id="rId57"/>
    <p:sldId id="340" r:id="rId58"/>
    <p:sldId id="345" r:id="rId59"/>
    <p:sldId id="393" r:id="rId60"/>
    <p:sldId id="394" r:id="rId61"/>
    <p:sldId id="350" r:id="rId62"/>
    <p:sldId id="355" r:id="rId63"/>
    <p:sldId id="364" r:id="rId64"/>
    <p:sldId id="365" r:id="rId65"/>
    <p:sldId id="366" r:id="rId66"/>
    <p:sldId id="367" r:id="rId67"/>
    <p:sldId id="368" r:id="rId68"/>
    <p:sldId id="334" r:id="rId69"/>
    <p:sldId id="357" r:id="rId70"/>
    <p:sldId id="358" r:id="rId71"/>
    <p:sldId id="362" r:id="rId72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5AD"/>
    <a:srgbClr val="FFFF66"/>
    <a:srgbClr val="F8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6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46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83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09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95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49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92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5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3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0F5CF6-D574-4147-A350-395B547FDEFE}" type="datetimeFigureOut">
              <a:rPr lang="de-DE" smtClean="0"/>
              <a:t>05.03.2014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4CAD75-498B-4139-9150-87B19DF165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00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144000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64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7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1.jpg"/><Relationship Id="rId7" Type="http://schemas.openxmlformats.org/officeDocument/2006/relationships/image" Target="../media/image4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Relationship Id="rId9" Type="http://schemas.openxmlformats.org/officeDocument/2006/relationships/image" Target="../media/image2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" y="0"/>
            <a:ext cx="9141346" cy="7006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887" y="620688"/>
            <a:ext cx="7919553" cy="2160240"/>
          </a:xfrm>
          <a:solidFill>
            <a:schemeClr val="accent6">
              <a:lumMod val="20000"/>
              <a:lumOff val="80000"/>
            </a:schemeClr>
          </a:solidFill>
          <a:effectLst>
            <a:glow>
              <a:schemeClr val="accent1">
                <a:alpha val="88000"/>
              </a:schemeClr>
            </a:glow>
            <a:softEdge rad="139700"/>
          </a:effectLst>
        </p:spPr>
        <p:txBody>
          <a:bodyPr>
            <a:normAutofit/>
          </a:bodyPr>
          <a:lstStyle/>
          <a:p>
            <a:r>
              <a:rPr lang="de-DE" dirty="0" err="1" smtClean="0"/>
              <a:t>Keeping</a:t>
            </a:r>
            <a:r>
              <a:rPr lang="de-DE" dirty="0" smtClean="0"/>
              <a:t> a </a:t>
            </a:r>
            <a:r>
              <a:rPr lang="de-DE" dirty="0" err="1" smtClean="0"/>
              <a:t>Crowd</a:t>
            </a:r>
            <a:r>
              <a:rPr lang="de-DE" dirty="0" smtClean="0"/>
              <a:t> Safe</a:t>
            </a:r>
            <a:br>
              <a:rPr lang="de-DE" dirty="0" smtClean="0"/>
            </a:br>
            <a:r>
              <a:rPr lang="de-DE" sz="3600" dirty="0" smtClean="0"/>
              <a:t>On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Complexity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Parameterized</a:t>
            </a:r>
            <a:r>
              <a:rPr lang="de-DE" sz="3600" dirty="0" smtClean="0"/>
              <a:t> </a:t>
            </a:r>
            <a:r>
              <a:rPr lang="de-DE" sz="3600" dirty="0" err="1" smtClean="0"/>
              <a:t>Verification</a:t>
            </a:r>
            <a:r>
              <a:rPr lang="de-DE" sz="3600" dirty="0" smtClean="0"/>
              <a:t> </a:t>
            </a:r>
            <a:endParaRPr lang="de-D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5511502" cy="1332000"/>
          </a:xfrm>
          <a:solidFill>
            <a:schemeClr val="accent6">
              <a:lumMod val="20000"/>
              <a:lumOff val="80000"/>
            </a:schemeClr>
          </a:solidFill>
          <a:effectLst>
            <a:softEdge rad="101600"/>
          </a:effectLst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Javier </a:t>
            </a:r>
            <a:r>
              <a:rPr lang="de-DE" dirty="0" err="1" smtClean="0">
                <a:solidFill>
                  <a:schemeClr val="tx1"/>
                </a:solidFill>
              </a:rPr>
              <a:t>Esparza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Technical University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Munich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Concurrent</a:t>
            </a:r>
            <a:r>
              <a:rPr lang="de-DE" sz="3600" dirty="0" smtClean="0"/>
              <a:t> </a:t>
            </a:r>
            <a:r>
              <a:rPr lang="de-DE" sz="3600" dirty="0" err="1" smtClean="0"/>
              <a:t>programs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often</a:t>
            </a:r>
            <a:r>
              <a:rPr lang="de-DE" sz="3600" dirty="0" smtClean="0"/>
              <a:t> finite-</a:t>
            </a:r>
            <a:r>
              <a:rPr lang="de-DE" sz="3600" dirty="0" err="1" smtClean="0"/>
              <a:t>state</a:t>
            </a:r>
            <a:endParaRPr lang="de-DE" sz="3600" dirty="0"/>
          </a:p>
        </p:txBody>
      </p:sp>
      <p:sp>
        <p:nvSpPr>
          <p:cNvPr id="7" name="Rectangle 6"/>
          <p:cNvSpPr/>
          <p:nvPr/>
        </p:nvSpPr>
        <p:spPr>
          <a:xfrm>
            <a:off x="-18288" y="928305"/>
            <a:ext cx="9162288" cy="5929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CC</a:t>
            </a:r>
            <a:endParaRPr lang="de-DE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2" y="1163830"/>
            <a:ext cx="7632848" cy="5458643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 rot="911312">
            <a:off x="3052321" y="1780798"/>
            <a:ext cx="5234880" cy="39387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rgbClr val="FFFF00"/>
                </a:solidFill>
              </a:rPr>
              <a:t>Only</a:t>
            </a:r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800" b="1" dirty="0" err="1">
                <a:solidFill>
                  <a:srgbClr val="FFFF00"/>
                </a:solidFill>
              </a:rPr>
              <a:t>two</a:t>
            </a:r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800" b="1" dirty="0" err="1">
                <a:solidFill>
                  <a:srgbClr val="FFFF00"/>
                </a:solidFill>
              </a:rPr>
              <a:t>boolean</a:t>
            </a:r>
            <a:r>
              <a:rPr lang="de-DE" sz="2800" b="1" dirty="0">
                <a:solidFill>
                  <a:srgbClr val="FFFF00"/>
                </a:solidFill>
              </a:rPr>
              <a:t> variables  per </a:t>
            </a:r>
            <a:r>
              <a:rPr lang="de-DE" sz="2800" b="1" dirty="0" err="1">
                <a:solidFill>
                  <a:srgbClr val="FFFF00"/>
                </a:solidFill>
              </a:rPr>
              <a:t>process</a:t>
            </a:r>
            <a:r>
              <a:rPr lang="de-DE" sz="2800" b="1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26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err="1"/>
              <a:t>Concurrent</a:t>
            </a:r>
            <a:r>
              <a:rPr lang="de-DE" sz="3600" dirty="0"/>
              <a:t> </a:t>
            </a:r>
            <a:r>
              <a:rPr lang="de-DE" sz="3600" dirty="0" err="1"/>
              <a:t>programs</a:t>
            </a:r>
            <a:r>
              <a:rPr lang="de-DE" sz="3600" dirty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/>
              <a:t>difficult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get</a:t>
            </a:r>
            <a:r>
              <a:rPr lang="de-DE" sz="3600" dirty="0"/>
              <a:t> </a:t>
            </a:r>
            <a:r>
              <a:rPr lang="de-DE" sz="3600" dirty="0" err="1" smtClean="0"/>
              <a:t>right</a:t>
            </a:r>
            <a:endParaRPr lang="de-DE" sz="3600" dirty="0"/>
          </a:p>
        </p:txBody>
      </p:sp>
      <p:sp>
        <p:nvSpPr>
          <p:cNvPr id="7" name="Rectangle 6"/>
          <p:cNvSpPr/>
          <p:nvPr/>
        </p:nvSpPr>
        <p:spPr>
          <a:xfrm>
            <a:off x="-18288" y="928305"/>
            <a:ext cx="9162288" cy="5929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CC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905638" y="5373215"/>
            <a:ext cx="3292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1"/>
                </a:solidFill>
              </a:rPr>
              <a:t>CACM 9:1, 1966</a:t>
            </a:r>
            <a:endParaRPr lang="de-DE" sz="36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6" y="1212327"/>
            <a:ext cx="8842880" cy="34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8" y="21912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err="1"/>
              <a:t>Concurrent</a:t>
            </a:r>
            <a:r>
              <a:rPr lang="de-DE" sz="3600" dirty="0"/>
              <a:t> </a:t>
            </a:r>
            <a:r>
              <a:rPr lang="de-DE" sz="3600" dirty="0" err="1"/>
              <a:t>programs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difficult</a:t>
            </a:r>
            <a:r>
              <a:rPr lang="de-DE" sz="3600" dirty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get</a:t>
            </a:r>
            <a:r>
              <a:rPr lang="de-DE" sz="3600" dirty="0" smtClean="0"/>
              <a:t> </a:t>
            </a:r>
            <a:r>
              <a:rPr lang="de-DE" sz="3600" dirty="0" err="1"/>
              <a:t>right</a:t>
            </a:r>
            <a:endParaRPr lang="de-DE" sz="3600" dirty="0"/>
          </a:p>
        </p:txBody>
      </p:sp>
      <p:sp>
        <p:nvSpPr>
          <p:cNvPr id="7" name="Rectangle 6"/>
          <p:cNvSpPr/>
          <p:nvPr/>
        </p:nvSpPr>
        <p:spPr>
          <a:xfrm>
            <a:off x="-18288" y="928304"/>
            <a:ext cx="9162288" cy="5929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CC</a:t>
            </a:r>
            <a:endParaRPr lang="de-D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27321"/>
            <a:ext cx="8794265" cy="49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A Leader </a:t>
            </a:r>
            <a:r>
              <a:rPr lang="de-DE" sz="3600" dirty="0" err="1" smtClean="0"/>
              <a:t>Election</a:t>
            </a:r>
            <a:r>
              <a:rPr lang="de-DE" sz="3600" dirty="0" smtClean="0"/>
              <a:t> </a:t>
            </a:r>
            <a:r>
              <a:rPr lang="de-DE" sz="3600" dirty="0" err="1" smtClean="0"/>
              <a:t>Algorithm</a:t>
            </a:r>
            <a:r>
              <a:rPr lang="de-DE" sz="3600" dirty="0" smtClean="0"/>
              <a:t> (90s)</a:t>
            </a:r>
            <a:endParaRPr lang="de-DE" sz="3600" dirty="0"/>
          </a:p>
        </p:txBody>
      </p:sp>
      <p:sp>
        <p:nvSpPr>
          <p:cNvPr id="7" name="Rectangle 6"/>
          <p:cNvSpPr/>
          <p:nvPr/>
        </p:nvSpPr>
        <p:spPr>
          <a:xfrm>
            <a:off x="-18288" y="928305"/>
            <a:ext cx="9162288" cy="5929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9167"/>
            <a:ext cx="3816424" cy="34146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25" y="3428999"/>
            <a:ext cx="6401461" cy="324137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0" y="1112302"/>
            <a:ext cx="8437472" cy="1457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42" y="2894887"/>
            <a:ext cx="1692188" cy="16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A Cache-</a:t>
            </a:r>
            <a:r>
              <a:rPr lang="de-DE" sz="3600" dirty="0" err="1" smtClean="0"/>
              <a:t>Coherence</a:t>
            </a:r>
            <a:r>
              <a:rPr lang="de-DE" sz="3600" dirty="0" smtClean="0"/>
              <a:t> Protocol (</a:t>
            </a:r>
            <a:r>
              <a:rPr lang="de-DE" sz="3600" dirty="0"/>
              <a:t>00s)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6340678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Wikipedia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86728"/>
            <a:ext cx="4392488" cy="542376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5" y="1340768"/>
            <a:ext cx="4016991" cy="3297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902109"/>
            <a:ext cx="280579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 err="1" smtClean="0"/>
              <a:t>Murphi</a:t>
            </a:r>
            <a:endParaRPr lang="de-DE" sz="3200" b="1" dirty="0" smtClean="0"/>
          </a:p>
          <a:p>
            <a:r>
              <a:rPr lang="de-DE" sz="3200" b="1" dirty="0" err="1" smtClean="0"/>
              <a:t>model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checker</a:t>
            </a:r>
            <a:endParaRPr lang="de-DE" sz="3200" b="1" dirty="0" smtClean="0"/>
          </a:p>
          <a:p>
            <a:r>
              <a:rPr lang="de-DE" sz="3200" b="1" dirty="0" smtClean="0"/>
              <a:t>(Dill </a:t>
            </a:r>
            <a:r>
              <a:rPr lang="de-DE" sz="3200" b="1" i="1" dirty="0" smtClean="0"/>
              <a:t>et al</a:t>
            </a:r>
            <a:r>
              <a:rPr lang="de-DE" sz="3200" b="1" dirty="0" smtClean="0"/>
              <a:t>.)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395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A Model </a:t>
            </a:r>
            <a:r>
              <a:rPr lang="de-DE" sz="3600" dirty="0" err="1" smtClean="0"/>
              <a:t>of</a:t>
            </a:r>
            <a:r>
              <a:rPr lang="de-DE" sz="3600" dirty="0" smtClean="0"/>
              <a:t> a Bluetooth Driver (10s)</a:t>
            </a:r>
            <a:endParaRPr lang="de-DE" sz="3600" dirty="0"/>
          </a:p>
        </p:txBody>
      </p:sp>
      <p:sp>
        <p:nvSpPr>
          <p:cNvPr id="3" name="Rectangle 2"/>
          <p:cNvSpPr/>
          <p:nvPr/>
        </p:nvSpPr>
        <p:spPr>
          <a:xfrm>
            <a:off x="-21752" y="880828"/>
            <a:ext cx="9165752" cy="592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2075"/>
            <a:endParaRPr lang="de-DE" sz="2200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6" y="1026554"/>
            <a:ext cx="4582876" cy="425390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68" y="3815524"/>
            <a:ext cx="3192497" cy="292987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69" y="913977"/>
            <a:ext cx="3192497" cy="2861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641" y="5421961"/>
            <a:ext cx="368522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KISS</a:t>
            </a:r>
          </a:p>
          <a:p>
            <a:r>
              <a:rPr lang="de-DE" sz="3200" b="1" dirty="0" smtClean="0"/>
              <a:t>(</a:t>
            </a:r>
            <a:r>
              <a:rPr lang="de-DE" sz="3200" b="1" dirty="0" err="1" smtClean="0"/>
              <a:t>Qadeer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Wu)</a:t>
            </a:r>
          </a:p>
        </p:txBody>
      </p:sp>
    </p:spTree>
    <p:extLst>
      <p:ext uri="{BB962C8B-B14F-4D97-AF65-F5344CB8AC3E}">
        <p14:creationId xmlns:p14="http://schemas.microsoft.com/office/powerpoint/2010/main" val="13332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3356992"/>
            <a:ext cx="691276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Parameterized</a:t>
            </a:r>
            <a:r>
              <a:rPr lang="de-DE" sz="4000" dirty="0" smtClean="0"/>
              <a:t> </a:t>
            </a:r>
            <a:r>
              <a:rPr lang="de-DE" sz="4000" dirty="0" err="1" smtClean="0"/>
              <a:t>Verification</a:t>
            </a:r>
            <a:endParaRPr lang="de-D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Model-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check </a:t>
            </a:r>
            <a:r>
              <a:rPr lang="de-DE" dirty="0" err="1" smtClean="0"/>
              <a:t>instances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prove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r>
              <a:rPr lang="de-DE" dirty="0" smtClean="0"/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for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every</a:t>
            </a:r>
            <a:r>
              <a:rPr lang="de-DE" i="1" dirty="0" smtClean="0">
                <a:solidFill>
                  <a:srgbClr val="FF0000"/>
                </a:solidFill>
              </a:rPr>
              <a:t> N 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bg1"/>
                </a:solidFill>
              </a:rPr>
              <a:t>Amounts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checking</a:t>
            </a:r>
            <a:r>
              <a:rPr lang="de-DE" dirty="0" smtClean="0">
                <a:solidFill>
                  <a:schemeClr val="bg1"/>
                </a:solidFill>
              </a:rPr>
              <a:t> an infinite </a:t>
            </a:r>
            <a:r>
              <a:rPr lang="de-DE" dirty="0" err="1" smtClean="0">
                <a:solidFill>
                  <a:schemeClr val="bg1"/>
                </a:solidFill>
              </a:rPr>
              <a:t>family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finite-</a:t>
            </a:r>
            <a:r>
              <a:rPr lang="de-DE" dirty="0" err="1" smtClean="0">
                <a:solidFill>
                  <a:schemeClr val="bg1"/>
                </a:solidFill>
              </a:rPr>
              <a:t>state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systems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8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3356992"/>
            <a:ext cx="691276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Parameterized</a:t>
            </a:r>
            <a:r>
              <a:rPr lang="de-DE" sz="4000" dirty="0" smtClean="0"/>
              <a:t> </a:t>
            </a:r>
            <a:r>
              <a:rPr lang="de-DE" sz="4000" dirty="0" err="1" smtClean="0"/>
              <a:t>Verification</a:t>
            </a:r>
            <a:endParaRPr lang="de-D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Model-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check </a:t>
            </a:r>
            <a:r>
              <a:rPr lang="de-DE" dirty="0" err="1" smtClean="0"/>
              <a:t>instances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prove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r>
              <a:rPr lang="de-DE" dirty="0" smtClean="0"/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for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every</a:t>
            </a:r>
            <a:r>
              <a:rPr lang="de-DE" i="1" dirty="0" smtClean="0">
                <a:solidFill>
                  <a:srgbClr val="FF0000"/>
                </a:solidFill>
              </a:rPr>
              <a:t> N 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err="1" smtClean="0"/>
              <a:t>Amounts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checking</a:t>
            </a:r>
            <a:r>
              <a:rPr lang="de-DE" dirty="0" smtClean="0"/>
              <a:t> an </a:t>
            </a:r>
            <a:r>
              <a:rPr lang="de-DE" dirty="0" smtClean="0">
                <a:solidFill>
                  <a:schemeClr val="accent1"/>
                </a:solidFill>
              </a:rPr>
              <a:t>infinite </a:t>
            </a:r>
            <a:r>
              <a:rPr lang="de-DE" dirty="0" err="1" smtClean="0">
                <a:solidFill>
                  <a:schemeClr val="accent1"/>
                </a:solidFill>
              </a:rPr>
              <a:t>family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finite-</a:t>
            </a:r>
            <a:r>
              <a:rPr lang="de-DE" dirty="0" err="1" smtClean="0">
                <a:solidFill>
                  <a:schemeClr val="accent1"/>
                </a:solidFill>
              </a:rPr>
              <a:t>state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systems</a:t>
            </a:r>
            <a:r>
              <a:rPr lang="de-DE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6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Keeping</a:t>
            </a:r>
            <a:r>
              <a:rPr lang="de-DE" sz="4000" dirty="0" smtClean="0"/>
              <a:t> a </a:t>
            </a:r>
            <a:r>
              <a:rPr lang="de-DE" sz="4000" dirty="0" err="1" smtClean="0"/>
              <a:t>Crowd</a:t>
            </a:r>
            <a:r>
              <a:rPr lang="de-DE" sz="4000" dirty="0" smtClean="0"/>
              <a:t> Safe 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60" y="1268760"/>
                <a:ext cx="9136040" cy="5328592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coverability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problem</a:t>
                </a:r>
                <a:r>
                  <a:rPr lang="de-DE" dirty="0" smtClean="0"/>
                  <a:t>:</a:t>
                </a:r>
              </a:p>
              <a:p>
                <a:pPr marL="182563" lvl="1" indent="19050">
                  <a:lnSpc>
                    <a:spcPct val="200000"/>
                  </a:lnSpc>
                  <a:tabLst>
                    <a:tab pos="1427163" algn="l"/>
                  </a:tabLst>
                </a:pP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Given</a:t>
                </a:r>
                <a:r>
                  <a:rPr lang="de-DE" dirty="0" smtClean="0"/>
                  <a:t>: 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a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program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template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finite-range variables,</a:t>
                </a:r>
              </a:p>
              <a:p>
                <a:pPr marL="457200" lvl="1" indent="0">
                  <a:buNone/>
                  <a:tabLst>
                    <a:tab pos="1427163" algn="l"/>
                  </a:tabLst>
                </a:pPr>
                <a:r>
                  <a:rPr lang="de-DE" dirty="0">
                    <a:solidFill>
                      <a:srgbClr val="FF0000"/>
                    </a:solidFill>
                  </a:rPr>
                  <a:t>	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a „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dangerous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“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control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point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.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431800" lvl="1">
                  <a:lnSpc>
                    <a:spcPct val="200000"/>
                  </a:lnSpc>
                </a:pPr>
                <a:r>
                  <a:rPr lang="de-DE" dirty="0" err="1" smtClean="0">
                    <a:solidFill>
                      <a:schemeClr val="accent1"/>
                    </a:solidFill>
                  </a:rPr>
                  <a:t>Decide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there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de-DE" dirty="0" smtClean="0"/>
                  <a:t> such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crowd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de-DE" i="1">
                          <a:solidFill>
                            <a:srgbClr val="FF0000"/>
                          </a:solidFill>
                          <a:latin typeface="Cambria Math"/>
                        </a:rPr>
                        <m:t>∥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/>
                        </a:rPr>
                        <m:t>[2]∥⋯∥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1609725" lvl="1" indent="0">
                  <a:buNone/>
                </a:pP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reach</a:t>
                </a:r>
                <a:r>
                  <a:rPr lang="de-DE" dirty="0" smtClean="0"/>
                  <a:t> a global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which</a:t>
                </a:r>
                <a:r>
                  <a:rPr lang="de-DE" dirty="0" smtClean="0"/>
                  <a:t> at least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de-DE" dirty="0" smtClean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0" y="1268760"/>
                <a:ext cx="9136040" cy="5328592"/>
              </a:xfrm>
              <a:blipFill rotWithShape="1">
                <a:blip r:embed="rId2"/>
                <a:stretch>
                  <a:fillRect l="-1468" t="-1487" r="-10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5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Parameterized</a:t>
            </a:r>
            <a:r>
              <a:rPr lang="de-DE" sz="3600" dirty="0" smtClean="0"/>
              <a:t> </a:t>
            </a:r>
            <a:r>
              <a:rPr lang="de-DE" sz="3600" dirty="0" err="1"/>
              <a:t>V</a:t>
            </a:r>
            <a:r>
              <a:rPr lang="de-DE" sz="3600" dirty="0" err="1" smtClean="0"/>
              <a:t>erification</a:t>
            </a:r>
            <a:r>
              <a:rPr lang="de-DE" sz="3600" dirty="0" smtClean="0"/>
              <a:t>: </a:t>
            </a:r>
            <a:r>
              <a:rPr lang="de-DE" sz="3600" dirty="0" err="1" smtClean="0"/>
              <a:t>Give</a:t>
            </a:r>
            <a:r>
              <a:rPr lang="de-DE" sz="3600" dirty="0" smtClean="0"/>
              <a:t> </a:t>
            </a:r>
            <a:r>
              <a:rPr lang="de-DE" sz="3600" dirty="0" err="1" smtClean="0"/>
              <a:t>up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9149704" cy="119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</a:t>
            </a:r>
            <a:r>
              <a:rPr lang="de-DE" dirty="0" err="1" smtClean="0">
                <a:solidFill>
                  <a:schemeClr val="accent1"/>
                </a:solidFill>
              </a:rPr>
              <a:t>folklore</a:t>
            </a:r>
            <a:r>
              <a:rPr lang="de-DE" dirty="0" smtClean="0">
                <a:solidFill>
                  <a:schemeClr val="accent1"/>
                </a:solidFill>
              </a:rPr>
              <a:t>): </a:t>
            </a:r>
            <a:r>
              <a:rPr lang="de-DE" dirty="0" smtClean="0"/>
              <a:t>The </a:t>
            </a:r>
            <a:r>
              <a:rPr lang="de-DE" dirty="0" err="1"/>
              <a:t>H</a:t>
            </a:r>
            <a:r>
              <a:rPr lang="de-DE" dirty="0" err="1" smtClean="0"/>
              <a:t>alting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roblem 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parameterized</a:t>
            </a:r>
            <a:r>
              <a:rPr lang="de-DE" dirty="0" smtClean="0"/>
              <a:t>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3528" y="2852936"/>
                <a:ext cx="8315224" cy="33239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/>
                  <a:t>Reduction: </a:t>
                </a:r>
              </a:p>
              <a:p>
                <a:pPr marL="457200" indent="-457200">
                  <a:buFont typeface="Symbol" panose="05050102010706020507" pitchFamily="18" charset="2"/>
                  <a:buChar char="-"/>
                </a:pPr>
                <a:r>
                  <a:rPr lang="de-DE" sz="2800" dirty="0"/>
                  <a:t>T</a:t>
                </a:r>
                <a:r>
                  <a:rPr lang="de-DE" sz="2800" dirty="0" smtClean="0"/>
                  <a:t>he </a:t>
                </a:r>
                <a:r>
                  <a:rPr lang="de-DE" sz="2800" dirty="0" err="1" smtClean="0"/>
                  <a:t>template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models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behaviour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one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tape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cell</a:t>
                </a:r>
                <a:r>
                  <a:rPr lang="de-DE" sz="2800" dirty="0" smtClean="0"/>
                  <a:t>.</a:t>
                </a:r>
              </a:p>
              <a:p>
                <a:pPr marL="895350">
                  <a:lnSpc>
                    <a:spcPct val="150000"/>
                  </a:lnSpc>
                </a:pPr>
                <a:r>
                  <a:rPr lang="de-DE" sz="2800" dirty="0" smtClean="0"/>
                  <a:t>TM </a:t>
                </a:r>
                <a:r>
                  <a:rPr lang="de-DE" sz="2800" dirty="0" err="1" smtClean="0"/>
                  <a:t>terminates</a:t>
                </a:r>
                <a:r>
                  <a:rPr lang="de-DE" sz="2800" dirty="0" smtClean="0"/>
                  <a:t> </a:t>
                </a:r>
                <a:endParaRPr lang="de-DE" sz="2800" b="0" i="1" dirty="0" smtClean="0">
                  <a:latin typeface="Cambria Math"/>
                </a:endParaRPr>
              </a:p>
              <a:p>
                <a:pPr marL="530225"/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it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uses</a:t>
                </a:r>
                <a:r>
                  <a:rPr lang="de-DE" sz="2800" dirty="0" smtClean="0"/>
                  <a:t> a finite </a:t>
                </a:r>
                <a:r>
                  <a:rPr lang="de-DE" sz="2800" dirty="0" err="1" smtClean="0"/>
                  <a:t>number</a:t>
                </a:r>
                <a:r>
                  <a:rPr lang="de-DE" sz="2800" dirty="0" smtClean="0"/>
                  <a:t> N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cells</a:t>
                </a:r>
                <a:r>
                  <a:rPr lang="de-DE" sz="2800" dirty="0" smtClean="0"/>
                  <a:t> </a:t>
                </a:r>
                <a:endParaRPr lang="de-DE" sz="2800" i="1" dirty="0" smtClean="0">
                  <a:latin typeface="Cambria Math"/>
                </a:endParaRPr>
              </a:p>
              <a:p>
                <a:pPr marL="895350" indent="-365125"/>
                <a14:m>
                  <m:oMath xmlns:m="http://schemas.openxmlformats.org/officeDocument/2006/math">
                    <m:r>
                      <a:rPr lang="de-DE" sz="2800" i="1">
                        <a:latin typeface="Cambria Math"/>
                      </a:rPr>
                      <m:t>→</m:t>
                    </m:r>
                  </m:oMath>
                </a14:m>
                <a:r>
                  <a:rPr lang="de-DE" sz="2800" dirty="0" smtClean="0"/>
                  <a:t> N </a:t>
                </a:r>
                <a:r>
                  <a:rPr lang="de-DE" sz="2800" dirty="0" err="1" smtClean="0"/>
                  <a:t>copies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template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reach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dangerous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state</a:t>
                </a:r>
                <a:endParaRPr lang="de-DE" sz="2800" dirty="0" smtClean="0"/>
              </a:p>
              <a:p>
                <a:endParaRPr lang="de-DE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2936"/>
                <a:ext cx="8315224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391" t="-1463"/>
                </a:stretch>
              </a:blip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1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Wilfried Brauer (1937-2014)</a:t>
            </a:r>
            <a:endParaRPr lang="de-DE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2160240" cy="3068523"/>
          </a:xfrm>
        </p:spPr>
      </p:pic>
      <p:sp>
        <p:nvSpPr>
          <p:cNvPr id="7" name="TextBox 6"/>
          <p:cNvSpPr txBox="1"/>
          <p:nvPr/>
        </p:nvSpPr>
        <p:spPr>
          <a:xfrm>
            <a:off x="827584" y="536981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Book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condolence</a:t>
            </a:r>
            <a:r>
              <a:rPr lang="de-DE" sz="2800" dirty="0" smtClean="0"/>
              <a:t>:</a:t>
            </a:r>
          </a:p>
          <a:p>
            <a:r>
              <a:rPr lang="de-DE" sz="2800" dirty="0" smtClean="0"/>
              <a:t> http://kondolenz.informatik.tu-muenchen.de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699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Parameterized</a:t>
            </a:r>
            <a:r>
              <a:rPr lang="de-DE" sz="3600" dirty="0" smtClean="0"/>
              <a:t> </a:t>
            </a:r>
            <a:r>
              <a:rPr lang="de-DE" sz="3600" dirty="0" err="1"/>
              <a:t>V</a:t>
            </a:r>
            <a:r>
              <a:rPr lang="de-DE" sz="3600" dirty="0" err="1" smtClean="0"/>
              <a:t>erification</a:t>
            </a:r>
            <a:r>
              <a:rPr lang="de-DE" sz="3600" dirty="0" smtClean="0"/>
              <a:t>: </a:t>
            </a:r>
            <a:r>
              <a:rPr lang="de-DE" sz="3600" dirty="0" err="1" smtClean="0"/>
              <a:t>Give</a:t>
            </a:r>
            <a:r>
              <a:rPr lang="de-DE" sz="3600" dirty="0" smtClean="0"/>
              <a:t> </a:t>
            </a:r>
            <a:r>
              <a:rPr lang="de-DE" sz="3600" dirty="0" err="1" smtClean="0"/>
              <a:t>up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9149704" cy="119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</a:t>
            </a:r>
            <a:r>
              <a:rPr lang="de-DE" dirty="0" err="1" smtClean="0">
                <a:solidFill>
                  <a:schemeClr val="accent1"/>
                </a:solidFill>
              </a:rPr>
              <a:t>folklore</a:t>
            </a:r>
            <a:r>
              <a:rPr lang="de-DE" dirty="0" smtClean="0">
                <a:solidFill>
                  <a:schemeClr val="accent1"/>
                </a:solidFill>
              </a:rPr>
              <a:t>): </a:t>
            </a:r>
            <a:r>
              <a:rPr lang="de-DE" dirty="0" smtClean="0"/>
              <a:t>The </a:t>
            </a:r>
            <a:r>
              <a:rPr lang="de-DE" dirty="0" err="1"/>
              <a:t>H</a:t>
            </a:r>
            <a:r>
              <a:rPr lang="de-DE" dirty="0" err="1" smtClean="0"/>
              <a:t>alting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roblem 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parameterized</a:t>
            </a:r>
            <a:r>
              <a:rPr lang="de-DE" dirty="0" smtClean="0"/>
              <a:t>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77062"/>
            <a:ext cx="1080120" cy="1350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31047" b="28267"/>
          <a:stretch/>
        </p:blipFill>
        <p:spPr>
          <a:xfrm>
            <a:off x="1259624" y="5232160"/>
            <a:ext cx="972000" cy="1251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1"/>
          <a:stretch/>
        </p:blipFill>
        <p:spPr>
          <a:xfrm>
            <a:off x="1187624" y="3803136"/>
            <a:ext cx="1080000" cy="1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77062"/>
            <a:ext cx="1080120" cy="1350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31047" b="28267"/>
          <a:stretch/>
        </p:blipFill>
        <p:spPr>
          <a:xfrm>
            <a:off x="1259624" y="5232160"/>
            <a:ext cx="972000" cy="1251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1"/>
          <a:stretch/>
        </p:blipFill>
        <p:spPr>
          <a:xfrm>
            <a:off x="1187624" y="3803136"/>
            <a:ext cx="1080000" cy="1429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Parameterized</a:t>
            </a:r>
            <a:r>
              <a:rPr lang="de-DE" sz="3600" dirty="0" smtClean="0"/>
              <a:t> </a:t>
            </a:r>
            <a:r>
              <a:rPr lang="de-DE" sz="3600" dirty="0" err="1"/>
              <a:t>V</a:t>
            </a:r>
            <a:r>
              <a:rPr lang="de-DE" sz="3600" dirty="0" err="1" smtClean="0"/>
              <a:t>erification</a:t>
            </a:r>
            <a:r>
              <a:rPr lang="de-DE" sz="3600" dirty="0" smtClean="0"/>
              <a:t>: </a:t>
            </a:r>
            <a:r>
              <a:rPr lang="de-DE" sz="3600" dirty="0" err="1" smtClean="0"/>
              <a:t>Give</a:t>
            </a:r>
            <a:r>
              <a:rPr lang="de-DE" sz="3600" dirty="0" smtClean="0"/>
              <a:t> </a:t>
            </a:r>
            <a:r>
              <a:rPr lang="de-DE" sz="3600" dirty="0" err="1" smtClean="0"/>
              <a:t>up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9149704" cy="119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</a:t>
            </a:r>
            <a:r>
              <a:rPr lang="de-DE" dirty="0" err="1" smtClean="0">
                <a:solidFill>
                  <a:schemeClr val="accent1"/>
                </a:solidFill>
              </a:rPr>
              <a:t>folklore</a:t>
            </a:r>
            <a:r>
              <a:rPr lang="de-DE" dirty="0" smtClean="0">
                <a:solidFill>
                  <a:schemeClr val="accent1"/>
                </a:solidFill>
              </a:rPr>
              <a:t>): </a:t>
            </a:r>
            <a:r>
              <a:rPr lang="de-DE" dirty="0" smtClean="0"/>
              <a:t>The </a:t>
            </a:r>
            <a:r>
              <a:rPr lang="de-DE" dirty="0" err="1"/>
              <a:t>H</a:t>
            </a:r>
            <a:r>
              <a:rPr lang="de-DE" dirty="0" err="1" smtClean="0"/>
              <a:t>alting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roblem 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parameterized</a:t>
            </a:r>
            <a:r>
              <a:rPr lang="de-DE" dirty="0" smtClean="0"/>
              <a:t>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27722" y="2708411"/>
            <a:ext cx="5092749" cy="2476115"/>
            <a:chOff x="3727723" y="2708411"/>
            <a:chExt cx="3168352" cy="2414807"/>
          </a:xfrm>
          <a:solidFill>
            <a:srgbClr val="FFC000"/>
          </a:solidFill>
        </p:grpSpPr>
        <p:sp>
          <p:nvSpPr>
            <p:cNvPr id="12" name="Oval Callout 11"/>
            <p:cNvSpPr/>
            <p:nvPr/>
          </p:nvSpPr>
          <p:spPr>
            <a:xfrm>
              <a:off x="4067945" y="2994206"/>
              <a:ext cx="2448272" cy="1736672"/>
            </a:xfrm>
            <a:prstGeom prst="wedgeEllipseCallout">
              <a:avLst>
                <a:gd name="adj1" fmla="val -109636"/>
                <a:gd name="adj2" fmla="val 108942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4139953" y="2924943"/>
              <a:ext cx="2304256" cy="1875199"/>
            </a:xfrm>
            <a:prstGeom prst="wedgeEllipseCallout">
              <a:avLst>
                <a:gd name="adj1" fmla="val -117096"/>
                <a:gd name="adj2" fmla="val 31272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3727723" y="2708411"/>
              <a:ext cx="3168352" cy="2414807"/>
            </a:xfrm>
            <a:prstGeom prst="wedgeEllipseCallout">
              <a:avLst>
                <a:gd name="adj1" fmla="val -86419"/>
                <a:gd name="adj2" fmla="val -30201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i="1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Parameterized</a:t>
              </a:r>
              <a:r>
                <a:rPr lang="de-DE" sz="3200" i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de-DE" sz="3200" i="1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verification</a:t>
              </a:r>
              <a:r>
                <a:rPr lang="de-DE" sz="3200" i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de-DE" sz="3200" i="1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is</a:t>
              </a:r>
              <a:r>
                <a:rPr lang="de-DE" sz="3200" i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de-DE" sz="3200" i="1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doomed</a:t>
              </a:r>
              <a:r>
                <a:rPr lang="de-DE" sz="3200" i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!</a:t>
              </a:r>
              <a:endParaRPr lang="de-DE" sz="3200" i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0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Identities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13384"/>
                <a:ext cx="9114320" cy="5544616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In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reduction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processes</a:t>
                </a:r>
                <a:r>
                  <a:rPr lang="de-DE" dirty="0" smtClean="0"/>
                  <a:t> do not </a:t>
                </a:r>
                <a:r>
                  <a:rPr lang="de-DE" dirty="0" err="1" smtClean="0"/>
                  <a:t>execute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exactly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code</a:t>
                </a:r>
                <a:endParaRPr lang="de-DE" dirty="0" smtClean="0"/>
              </a:p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code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makes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process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identity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 </a:t>
                </a:r>
                <a:r>
                  <a:rPr lang="de-DE" dirty="0" smtClean="0"/>
                  <a:t>(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index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)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organize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processes</a:t>
                </a:r>
                <a:r>
                  <a:rPr lang="de-DE" dirty="0" smtClean="0"/>
                  <a:t> in an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array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But 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systems</a:t>
                </a:r>
                <a:r>
                  <a:rPr lang="de-DE" dirty="0" smtClean="0"/>
                  <a:t> do not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identities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sz="3200" dirty="0" smtClean="0">
                    <a:solidFill>
                      <a:schemeClr val="accent2"/>
                    </a:solidFill>
                  </a:rPr>
                  <a:t>DKR </a:t>
                </a:r>
                <a:r>
                  <a:rPr lang="de-DE" sz="3200" dirty="0">
                    <a:solidFill>
                      <a:schemeClr val="accent2"/>
                    </a:solidFill>
                  </a:rPr>
                  <a:t>L</a:t>
                </a:r>
                <a:r>
                  <a:rPr lang="de-DE" sz="3200" dirty="0" smtClean="0">
                    <a:solidFill>
                      <a:schemeClr val="accent2"/>
                    </a:solidFill>
                  </a:rPr>
                  <a:t>eader </a:t>
                </a:r>
                <a:r>
                  <a:rPr lang="de-DE" sz="3200" dirty="0" err="1">
                    <a:solidFill>
                      <a:schemeClr val="accent2"/>
                    </a:solidFill>
                  </a:rPr>
                  <a:t>E</a:t>
                </a:r>
                <a:r>
                  <a:rPr lang="de-DE" sz="3200" dirty="0" err="1" smtClean="0">
                    <a:solidFill>
                      <a:schemeClr val="accent2"/>
                    </a:solidFill>
                  </a:rPr>
                  <a:t>lection</a:t>
                </a:r>
                <a:r>
                  <a:rPr lang="de-DE" sz="32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DE" sz="3200" dirty="0" err="1" smtClean="0"/>
                  <a:t>uses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identities</a:t>
                </a:r>
                <a:r>
                  <a:rPr lang="de-DE" sz="3200" dirty="0" smtClean="0"/>
                  <a:t>.</a:t>
                </a:r>
              </a:p>
              <a:p>
                <a:pPr lvl="1"/>
                <a:r>
                  <a:rPr lang="de-DE" sz="3200" dirty="0" err="1" smtClean="0">
                    <a:solidFill>
                      <a:srgbClr val="00B050"/>
                    </a:solidFill>
                  </a:rPr>
                  <a:t>Dijkstra´s</a:t>
                </a:r>
                <a:r>
                  <a:rPr lang="de-DE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00B050"/>
                    </a:solidFill>
                  </a:rPr>
                  <a:t>algorithm</a:t>
                </a:r>
                <a:r>
                  <a:rPr lang="de-DE" sz="3200" dirty="0" smtClean="0">
                    <a:solidFill>
                      <a:srgbClr val="00B050"/>
                    </a:solidFill>
                  </a:rPr>
                  <a:t>, </a:t>
                </a:r>
                <a:r>
                  <a:rPr lang="de-DE" sz="3200" dirty="0" smtClean="0"/>
                  <a:t> </a:t>
                </a:r>
                <a:r>
                  <a:rPr lang="de-DE" sz="3200" dirty="0" smtClean="0">
                    <a:solidFill>
                      <a:srgbClr val="00B050"/>
                    </a:solidFill>
                  </a:rPr>
                  <a:t>MESI-</a:t>
                </a:r>
                <a:r>
                  <a:rPr lang="de-DE" sz="3200" dirty="0" err="1" smtClean="0">
                    <a:solidFill>
                      <a:srgbClr val="00B050"/>
                    </a:solidFill>
                  </a:rPr>
                  <a:t>protocol</a:t>
                </a:r>
                <a:r>
                  <a:rPr lang="de-DE" sz="3200" dirty="0" smtClean="0">
                    <a:solidFill>
                      <a:srgbClr val="00B050"/>
                    </a:solidFill>
                  </a:rPr>
                  <a:t>, </a:t>
                </a:r>
                <a:r>
                  <a:rPr lang="de-DE" sz="3200" dirty="0" err="1" smtClean="0">
                    <a:solidFill>
                      <a:srgbClr val="00B050"/>
                    </a:solidFill>
                  </a:rPr>
                  <a:t>and</a:t>
                </a:r>
                <a:r>
                  <a:rPr lang="de-DE" sz="3200" dirty="0" smtClean="0">
                    <a:solidFill>
                      <a:srgbClr val="00B050"/>
                    </a:solidFill>
                  </a:rPr>
                  <a:t> Bluetooth </a:t>
                </a:r>
                <a:r>
                  <a:rPr lang="de-DE" sz="3200" dirty="0" err="1" smtClean="0">
                    <a:solidFill>
                      <a:srgbClr val="00B050"/>
                    </a:solidFill>
                  </a:rPr>
                  <a:t>driver</a:t>
                </a:r>
                <a:r>
                  <a:rPr lang="de-DE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sz="3200" dirty="0" smtClean="0"/>
                  <a:t>do not.</a:t>
                </a:r>
              </a:p>
              <a:p>
                <a:r>
                  <a:rPr lang="de-DE" dirty="0"/>
                  <a:t>I</a:t>
                </a:r>
                <a:r>
                  <a:rPr lang="de-DE" dirty="0" smtClean="0"/>
                  <a:t>n </a:t>
                </a:r>
                <a:r>
                  <a:rPr lang="de-DE" dirty="0" err="1" smtClean="0"/>
                  <a:t>others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processes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must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remain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anonymous</a:t>
                </a:r>
                <a:r>
                  <a:rPr lang="de-DE" dirty="0" smtClean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13384"/>
                <a:ext cx="9114320" cy="5544616"/>
              </a:xfrm>
              <a:blipFill rotWithShape="1">
                <a:blip r:embed="rId2"/>
                <a:stretch>
                  <a:fillRect l="-1472" t="-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0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Anonymous </a:t>
            </a:r>
            <a:r>
              <a:rPr lang="de-DE" dirty="0" err="1" smtClean="0"/>
              <a:t>Crowds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872" y="1301984"/>
            <a:ext cx="9114320" cy="5544616"/>
          </a:xfrm>
        </p:spPr>
        <p:txBody>
          <a:bodyPr>
            <a:norm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decidability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crowds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</a:p>
          <a:p>
            <a:pPr marL="438150" lvl="1" indent="549275">
              <a:buFont typeface="+mj-lt"/>
              <a:buAutoNum type="arabicParenBoth"/>
            </a:pPr>
            <a:r>
              <a:rPr lang="de-DE" sz="3200" dirty="0" err="1" smtClean="0"/>
              <a:t>every</a:t>
            </a:r>
            <a:r>
              <a:rPr lang="de-DE" sz="3200" dirty="0" smtClean="0"/>
              <a:t> </a:t>
            </a:r>
            <a:r>
              <a:rPr lang="de-DE" sz="3200" dirty="0" err="1" smtClean="0"/>
              <a:t>process</a:t>
            </a:r>
            <a:r>
              <a:rPr lang="de-DE" sz="3200" dirty="0" smtClean="0"/>
              <a:t> </a:t>
            </a:r>
            <a:r>
              <a:rPr lang="de-DE" sz="3200" dirty="0" err="1" smtClean="0"/>
              <a:t>executes</a:t>
            </a:r>
            <a:r>
              <a:rPr lang="de-DE" sz="3200" dirty="0" smtClean="0"/>
              <a:t> </a:t>
            </a:r>
            <a:r>
              <a:rPr lang="de-DE" sz="3200" dirty="0" err="1" smtClean="0"/>
              <a:t>exactly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same </a:t>
            </a:r>
            <a:r>
              <a:rPr lang="de-DE" sz="3200" dirty="0" err="1" smtClean="0"/>
              <a:t>code</a:t>
            </a:r>
            <a:r>
              <a:rPr lang="de-DE" sz="3200" dirty="0" smtClean="0"/>
              <a:t>,	(</a:t>
            </a:r>
            <a:r>
              <a:rPr lang="de-DE" sz="3200" dirty="0" err="1" smtClean="0">
                <a:solidFill>
                  <a:srgbClr val="FF0000"/>
                </a:solidFill>
              </a:rPr>
              <a:t>anonymous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crowds</a:t>
            </a:r>
            <a:r>
              <a:rPr lang="de-DE" sz="3200" dirty="0" smtClean="0"/>
              <a:t>), </a:t>
            </a:r>
            <a:r>
              <a:rPr lang="de-DE" sz="3200" dirty="0" err="1" smtClean="0"/>
              <a:t>and</a:t>
            </a:r>
            <a:endParaRPr lang="de-DE" sz="3200" dirty="0" smtClean="0"/>
          </a:p>
          <a:p>
            <a:pPr marL="971550" lvl="1" indent="-514350">
              <a:buFont typeface="+mj-lt"/>
              <a:buAutoNum type="arabicParenBoth"/>
            </a:pP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number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processes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unknown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processes</a:t>
            </a:r>
            <a:r>
              <a:rPr lang="de-DE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2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err="1" smtClean="0"/>
              <a:t>Keeping</a:t>
            </a:r>
            <a:r>
              <a:rPr lang="de-DE" sz="3400" dirty="0" smtClean="0"/>
              <a:t> an Anonymous </a:t>
            </a:r>
            <a:r>
              <a:rPr lang="de-DE" sz="3400" dirty="0" err="1" smtClean="0"/>
              <a:t>Crowd</a:t>
            </a:r>
            <a:r>
              <a:rPr lang="de-DE" sz="3400" dirty="0" smtClean="0"/>
              <a:t> Safe </a:t>
            </a:r>
            <a:endParaRPr lang="de-DE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60" y="1268760"/>
                <a:ext cx="9136040" cy="5184576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The </a:t>
                </a:r>
                <a:r>
                  <a:rPr lang="de-DE" dirty="0" err="1"/>
                  <a:t>coverability</a:t>
                </a:r>
                <a:r>
                  <a:rPr lang="de-DE" dirty="0"/>
                  <a:t> </a:t>
                </a:r>
                <a:r>
                  <a:rPr lang="de-DE" dirty="0" err="1"/>
                  <a:t>problem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anonymous</a:t>
                </a:r>
                <a:r>
                  <a:rPr lang="de-DE" dirty="0"/>
                  <a:t> </a:t>
                </a:r>
                <a:r>
                  <a:rPr lang="de-DE" dirty="0" err="1"/>
                  <a:t>crowds</a:t>
                </a:r>
                <a:r>
                  <a:rPr lang="de-DE" dirty="0"/>
                  <a:t> (TCS </a:t>
                </a:r>
                <a:r>
                  <a:rPr lang="de-DE" dirty="0" err="1"/>
                  <a:t>version</a:t>
                </a:r>
                <a:r>
                  <a:rPr lang="de-DE" dirty="0"/>
                  <a:t>) :</a:t>
                </a:r>
              </a:p>
              <a:p>
                <a:pPr marL="438150" lvl="1" indent="19050">
                  <a:lnSpc>
                    <a:spcPct val="110000"/>
                  </a:lnSpc>
                  <a:tabLst>
                    <a:tab pos="1792288" algn="l"/>
                    <a:tab pos="1884363" algn="l"/>
                  </a:tabLst>
                </a:pP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Given</a:t>
                </a:r>
                <a:r>
                  <a:rPr lang="de-DE" dirty="0" smtClean="0"/>
                  <a:t>: 	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a </a:t>
                </a:r>
                <a:r>
                  <a:rPr lang="de-DE" dirty="0" smtClean="0"/>
                  <a:t>finite </a:t>
                </a:r>
                <a:r>
                  <a:rPr lang="de-DE" dirty="0" err="1" smtClean="0"/>
                  <a:t>automaton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				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a „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dangerous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“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.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50000"/>
                  </a:lnSpc>
                  <a:tabLst>
                    <a:tab pos="1974850" algn="l"/>
                  </a:tabLst>
                </a:pPr>
                <a:r>
                  <a:rPr lang="de-DE" dirty="0" err="1" smtClean="0">
                    <a:solidFill>
                      <a:schemeClr val="accent1"/>
                    </a:solidFill>
                  </a:rPr>
                  <a:t>Decide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there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de-DE" dirty="0" smtClean="0"/>
                  <a:t> such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anonymous</a:t>
                </a:r>
                <a:r>
                  <a:rPr lang="de-DE" dirty="0" smtClean="0"/>
                  <a:t> 	</a:t>
                </a:r>
                <a:r>
                  <a:rPr lang="de-DE" dirty="0" err="1" smtClean="0"/>
                  <a:t>crowd</a:t>
                </a:r>
                <a:r>
                  <a:rPr lang="de-DE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∥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∥⋯∥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groupChr>
                        </m:e>
                        <m:li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copies</m:t>
                          </m:r>
                        </m:lim>
                      </m:limLow>
                    </m:oMath>
                  </m:oMathPara>
                </a14:m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1884363" lvl="1" indent="0">
                  <a:buNone/>
                </a:pP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reach</a:t>
                </a:r>
                <a:r>
                  <a:rPr lang="de-DE" dirty="0" smtClean="0"/>
                  <a:t> a global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which</a:t>
                </a:r>
                <a:r>
                  <a:rPr lang="de-DE" dirty="0" smtClean="0"/>
                  <a:t> at least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copies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de-DE" dirty="0" smtClean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0" y="1268760"/>
                <a:ext cx="9136040" cy="5184576"/>
              </a:xfrm>
              <a:blipFill rotWithShape="1">
                <a:blip r:embed="rId2"/>
                <a:stretch>
                  <a:fillRect l="-1468" t="-1528" b="-3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3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91" y="4581128"/>
            <a:ext cx="3488389" cy="2084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317128"/>
            <a:ext cx="9144000" cy="2540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9144000" cy="333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Communication </a:t>
            </a:r>
            <a:r>
              <a:rPr lang="de-DE" dirty="0" err="1" smtClean="0"/>
              <a:t>Mechanisms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31" y="1311080"/>
            <a:ext cx="4138448" cy="300604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endParaRPr lang="de-DE" dirty="0" smtClean="0"/>
          </a:p>
          <a:p>
            <a:pPr marL="530225" lvl="1" indent="-347663"/>
            <a:r>
              <a:rPr lang="de-DE" dirty="0" smtClean="0"/>
              <a:t>A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sends</a:t>
            </a:r>
            <a:r>
              <a:rPr lang="de-DE" dirty="0" smtClean="0"/>
              <a:t> a </a:t>
            </a:r>
            <a:r>
              <a:rPr lang="de-DE" dirty="0" err="1" smtClean="0"/>
              <a:t>message</a:t>
            </a:r>
            <a:endParaRPr lang="de-DE" dirty="0" smtClean="0"/>
          </a:p>
          <a:p>
            <a:pPr marL="530225" lvl="1" indent="-347663"/>
            <a:r>
              <a:rPr lang="de-DE" dirty="0" smtClean="0"/>
              <a:t>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receive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message</a:t>
            </a:r>
            <a:r>
              <a:rPr lang="de-DE" dirty="0" smtClean="0"/>
              <a:t> (</a:t>
            </a:r>
            <a:r>
              <a:rPr lang="de-DE" dirty="0" err="1" smtClean="0"/>
              <a:t>instantaneously</a:t>
            </a:r>
            <a:r>
              <a:rPr lang="de-DE" dirty="0" smtClean="0"/>
              <a:t>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1440003"/>
            <a:ext cx="3899072" cy="219880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414710"/>
            <a:ext cx="57158" cy="2857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0707" y="4581128"/>
            <a:ext cx="4149872" cy="210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 smtClean="0">
                <a:solidFill>
                  <a:schemeClr val="bg1"/>
                </a:solidFill>
              </a:rPr>
              <a:t>Rendez-vous</a:t>
            </a:r>
            <a:endParaRPr lang="de-DE" dirty="0" smtClean="0">
              <a:solidFill>
                <a:schemeClr val="bg1"/>
              </a:solidFill>
            </a:endParaRPr>
          </a:p>
          <a:p>
            <a:pPr marL="523875" lvl="1" indent="-341313"/>
            <a:r>
              <a:rPr lang="de-DE" dirty="0" err="1" smtClean="0">
                <a:solidFill>
                  <a:schemeClr val="bg1"/>
                </a:solidFill>
              </a:rPr>
              <a:t>Synchronous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exchange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a </a:t>
            </a:r>
            <a:r>
              <a:rPr lang="de-DE" dirty="0" err="1" smtClean="0">
                <a:solidFill>
                  <a:schemeClr val="bg1"/>
                </a:solidFill>
              </a:rPr>
              <a:t>message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between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two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processes</a:t>
            </a: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317128"/>
            <a:ext cx="9144000" cy="2540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9144000" cy="333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Communication </a:t>
            </a:r>
            <a:r>
              <a:rPr lang="de-DE" dirty="0" err="1" smtClean="0"/>
              <a:t>Mechanisms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31" y="1311080"/>
            <a:ext cx="4138448" cy="300604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endParaRPr lang="de-DE" dirty="0" smtClean="0"/>
          </a:p>
          <a:p>
            <a:pPr marL="530225" lvl="1" indent="-347663"/>
            <a:r>
              <a:rPr lang="de-DE" dirty="0" smtClean="0"/>
              <a:t>A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sends</a:t>
            </a:r>
            <a:r>
              <a:rPr lang="de-DE" dirty="0" smtClean="0"/>
              <a:t> a </a:t>
            </a:r>
            <a:r>
              <a:rPr lang="de-DE" dirty="0" err="1" smtClean="0"/>
              <a:t>message</a:t>
            </a:r>
            <a:endParaRPr lang="de-DE" dirty="0" smtClean="0"/>
          </a:p>
          <a:p>
            <a:pPr marL="530225" lvl="1" indent="-347663"/>
            <a:r>
              <a:rPr lang="de-DE" dirty="0" smtClean="0"/>
              <a:t>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receive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message</a:t>
            </a:r>
            <a:r>
              <a:rPr lang="de-DE" dirty="0" smtClean="0"/>
              <a:t> (</a:t>
            </a:r>
            <a:r>
              <a:rPr lang="de-DE" dirty="0" err="1" smtClean="0"/>
              <a:t>instantaneously</a:t>
            </a:r>
            <a:r>
              <a:rPr lang="de-DE" dirty="0" smtClean="0"/>
              <a:t>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9" y="1440003"/>
            <a:ext cx="3899072" cy="219880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414710"/>
            <a:ext cx="57158" cy="285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91" y="4581128"/>
            <a:ext cx="3488389" cy="20849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0707" y="4581128"/>
            <a:ext cx="4149872" cy="210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 smtClean="0"/>
              <a:t>Rendez-vous</a:t>
            </a:r>
            <a:endParaRPr lang="de-DE" dirty="0" smtClean="0"/>
          </a:p>
          <a:p>
            <a:pPr marL="523875" lvl="1" indent="-341313"/>
            <a:r>
              <a:rPr lang="de-DE" dirty="0" err="1" smtClean="0"/>
              <a:t>Synchronous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message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386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4581128"/>
            <a:ext cx="3761253" cy="2102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 smtClean="0">
                <a:solidFill>
                  <a:schemeClr val="bg1"/>
                </a:solidFill>
              </a:rPr>
              <a:t>Shared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memory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no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locking</a:t>
            </a:r>
            <a:endParaRPr lang="de-DE" dirty="0" smtClean="0">
              <a:solidFill>
                <a:schemeClr val="bg1"/>
              </a:solidFill>
            </a:endParaRPr>
          </a:p>
          <a:p>
            <a:pPr marL="274638" lvl="1" indent="-274638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/>
                </a:solidFill>
              </a:rPr>
              <a:t>Concurrent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reads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writes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allowed</a:t>
            </a:r>
            <a:endParaRPr lang="de-DE" dirty="0" smtClean="0">
              <a:solidFill>
                <a:schemeClr val="bg1"/>
              </a:solidFill>
            </a:endParaRPr>
          </a:p>
          <a:p>
            <a:pPr marL="274638" lvl="1" indent="-274638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chemeClr val="bg1"/>
                </a:solidFill>
              </a:rPr>
              <a:t>Interleaving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semantics</a:t>
            </a:r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62615"/>
            <a:ext cx="4011689" cy="2073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317128"/>
            <a:ext cx="9144000" cy="2540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9144000" cy="333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Communication </a:t>
            </a:r>
            <a:r>
              <a:rPr lang="de-DE" dirty="0" err="1" smtClean="0"/>
              <a:t>Mechanisms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89" y="1305424"/>
            <a:ext cx="3811155" cy="3011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 smtClean="0"/>
          </a:p>
          <a:p>
            <a:pPr marL="431800" lvl="1"/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compete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lock</a:t>
            </a:r>
          </a:p>
          <a:p>
            <a:pPr marL="431800" lvl="1"/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owning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lock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reads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endParaRPr lang="de-DE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414710"/>
            <a:ext cx="57158" cy="2857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4" y="1496518"/>
            <a:ext cx="4555089" cy="21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317128"/>
            <a:ext cx="9144000" cy="2540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9144000" cy="333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Communication </a:t>
            </a:r>
            <a:r>
              <a:rPr lang="de-DE" dirty="0" err="1" smtClean="0"/>
              <a:t>Mechanisms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89" y="1305424"/>
            <a:ext cx="3811155" cy="3011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 smtClean="0"/>
          </a:p>
          <a:p>
            <a:pPr marL="431800" lvl="1"/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compete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lock</a:t>
            </a:r>
          </a:p>
          <a:p>
            <a:pPr marL="431800" lvl="1"/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owning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lock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reads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endParaRPr lang="de-DE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414710"/>
            <a:ext cx="57158" cy="2857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4581128"/>
            <a:ext cx="3761253" cy="2102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 smtClean="0"/>
          </a:p>
          <a:p>
            <a:pPr marL="274638" lvl="1" indent="-274638">
              <a:buFont typeface="Symbol" panose="05050102010706020507" pitchFamily="18" charset="2"/>
              <a:buChar char="-"/>
            </a:pPr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 err="1" smtClean="0"/>
              <a:t>reads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endParaRPr lang="de-DE" dirty="0" smtClean="0"/>
          </a:p>
          <a:p>
            <a:pPr marL="274638" lvl="1" indent="-274638">
              <a:buFont typeface="Symbol" panose="05050102010706020507" pitchFamily="18" charset="2"/>
              <a:buChar char="-"/>
            </a:pPr>
            <a:r>
              <a:rPr lang="de-DE" dirty="0" err="1" smtClean="0"/>
              <a:t>Interleaving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endParaRPr lang="de-DE" dirty="0" smtClean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24" y="1496518"/>
            <a:ext cx="4555089" cy="214850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62615"/>
            <a:ext cx="4011689" cy="20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728"/>
            <a:ext cx="4355976" cy="5877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261109" y="1556792"/>
            <a:ext cx="1723572" cy="2649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or</a:t>
            </a:r>
            <a:r>
              <a:rPr lang="de-DE" dirty="0" smtClean="0"/>
              <a:t> Low </a:t>
            </a:r>
            <a:r>
              <a:rPr lang="de-DE" dirty="0" err="1" smtClean="0"/>
              <a:t>Complexity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414710"/>
            <a:ext cx="57158" cy="2857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120" y="4509120"/>
            <a:ext cx="3486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Verifiers</a:t>
            </a:r>
            <a:r>
              <a:rPr lang="de-DE" sz="2800" dirty="0" smtClean="0"/>
              <a:t> </a:t>
            </a:r>
            <a:r>
              <a:rPr lang="de-DE" sz="2800" dirty="0" err="1" smtClean="0"/>
              <a:t>want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endParaRPr lang="de-DE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34093" b="31451"/>
          <a:stretch/>
        </p:blipFill>
        <p:spPr>
          <a:xfrm>
            <a:off x="1984681" y="1556792"/>
            <a:ext cx="2093381" cy="2637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" y="3140968"/>
            <a:ext cx="1000394" cy="10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839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728"/>
            <a:ext cx="4355976" cy="5877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261109" y="1556792"/>
            <a:ext cx="1723572" cy="2649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355976" y="980728"/>
            <a:ext cx="4788024" cy="5877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or</a:t>
            </a:r>
            <a:r>
              <a:rPr lang="de-DE" dirty="0" smtClean="0"/>
              <a:t> Low </a:t>
            </a:r>
            <a:r>
              <a:rPr lang="de-DE" dirty="0" err="1" smtClean="0"/>
              <a:t>Complexity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1" y="3414710"/>
            <a:ext cx="57158" cy="2857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120" y="4555968"/>
            <a:ext cx="3486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Verifiers</a:t>
            </a:r>
            <a:r>
              <a:rPr lang="de-DE" sz="2800" dirty="0" smtClean="0"/>
              <a:t> </a:t>
            </a:r>
            <a:r>
              <a:rPr lang="de-DE" sz="2800" dirty="0" err="1" smtClean="0"/>
              <a:t>want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endParaRPr lang="de-DE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634284" y="4509120"/>
            <a:ext cx="42650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„</a:t>
            </a:r>
            <a:r>
              <a:rPr lang="de-DE" sz="2800" dirty="0" err="1" smtClean="0"/>
              <a:t>Crowd</a:t>
            </a:r>
            <a:r>
              <a:rPr lang="de-DE" sz="2800" dirty="0" smtClean="0"/>
              <a:t> </a:t>
            </a:r>
            <a:r>
              <a:rPr lang="de-DE" sz="2800" dirty="0" err="1" smtClean="0"/>
              <a:t>designers</a:t>
            </a:r>
            <a:r>
              <a:rPr lang="de-DE" sz="2800" dirty="0" smtClean="0"/>
              <a:t>“ (</a:t>
            </a:r>
            <a:r>
              <a:rPr lang="de-DE" sz="2800" dirty="0" err="1" smtClean="0"/>
              <a:t>swarm</a:t>
            </a:r>
            <a:r>
              <a:rPr lang="de-DE" sz="2800" dirty="0" smtClean="0"/>
              <a:t> </a:t>
            </a:r>
            <a:r>
              <a:rPr lang="de-DE" sz="2800" dirty="0" err="1" smtClean="0"/>
              <a:t>intelligence</a:t>
            </a:r>
            <a:r>
              <a:rPr lang="de-DE" sz="2800" dirty="0" smtClean="0"/>
              <a:t>, </a:t>
            </a:r>
            <a:r>
              <a:rPr lang="de-DE" sz="2800" dirty="0" err="1" smtClean="0"/>
              <a:t>population</a:t>
            </a:r>
            <a:r>
              <a:rPr lang="de-DE" sz="2800" dirty="0" smtClean="0"/>
              <a:t> </a:t>
            </a:r>
            <a:r>
              <a:rPr lang="de-DE" sz="2800" dirty="0" err="1" smtClean="0"/>
              <a:t>protocols</a:t>
            </a:r>
            <a:r>
              <a:rPr lang="de-DE" sz="2800" dirty="0" smtClean="0"/>
              <a:t>, </a:t>
            </a:r>
            <a:r>
              <a:rPr lang="de-DE" sz="2800" dirty="0" err="1" smtClean="0"/>
              <a:t>crowdsourcing</a:t>
            </a:r>
            <a:r>
              <a:rPr lang="de-DE" sz="2800" dirty="0" smtClean="0"/>
              <a:t>) </a:t>
            </a:r>
            <a:r>
              <a:rPr lang="de-DE" sz="2800" dirty="0" err="1" smtClean="0"/>
              <a:t>want</a:t>
            </a:r>
            <a:r>
              <a:rPr lang="de-DE" sz="2800" dirty="0" smtClean="0"/>
              <a:t> high </a:t>
            </a:r>
            <a:r>
              <a:rPr lang="de-DE" sz="2800" dirty="0" err="1" smtClean="0"/>
              <a:t>complexity</a:t>
            </a:r>
            <a:endParaRPr lang="de-DE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34093" b="31451"/>
          <a:stretch/>
        </p:blipFill>
        <p:spPr>
          <a:xfrm>
            <a:off x="1984681" y="1556792"/>
            <a:ext cx="2093381" cy="2637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651" r="13628" b="44327"/>
          <a:stretch/>
        </p:blipFill>
        <p:spPr>
          <a:xfrm>
            <a:off x="4600579" y="1274733"/>
            <a:ext cx="4159261" cy="29316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" y="3140968"/>
            <a:ext cx="1000394" cy="10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Theorem [E., </a:t>
            </a:r>
            <a:r>
              <a:rPr lang="de-DE" dirty="0" err="1" smtClean="0">
                <a:solidFill>
                  <a:schemeClr val="accent1"/>
                </a:solidFill>
              </a:rPr>
              <a:t>Finkel</a:t>
            </a:r>
            <a:r>
              <a:rPr lang="de-DE" dirty="0" smtClean="0">
                <a:solidFill>
                  <a:schemeClr val="accent1"/>
                </a:solidFill>
              </a:rPr>
              <a:t>, Mayr 99] </a:t>
            </a: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decidable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Informally</a:t>
            </a:r>
            <a:r>
              <a:rPr lang="de-DE" dirty="0" smtClean="0"/>
              <a:t>: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chemeClr val="accent1"/>
                </a:solidFill>
              </a:rPr>
              <a:t>Anonymous </a:t>
            </a:r>
            <a:r>
              <a:rPr lang="de-DE" dirty="0" err="1" smtClean="0">
                <a:solidFill>
                  <a:schemeClr val="accent1"/>
                </a:solidFill>
              </a:rPr>
              <a:t>crowds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are</a:t>
            </a:r>
            <a:r>
              <a:rPr lang="de-DE" dirty="0" smtClean="0">
                <a:solidFill>
                  <a:schemeClr val="accent1"/>
                </a:solidFill>
              </a:rPr>
              <a:t> not Turing powerful</a:t>
            </a:r>
          </a:p>
          <a:p>
            <a:r>
              <a:rPr lang="de-DE" dirty="0" err="1"/>
              <a:t>Straightforward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reachability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Abdulla </a:t>
            </a:r>
            <a:r>
              <a:rPr lang="de-DE" i="1" dirty="0" smtClean="0"/>
              <a:t>et al</a:t>
            </a:r>
            <a:r>
              <a:rPr lang="de-DE" dirty="0" smtClean="0"/>
              <a:t>.,  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well-quasi-orders.</a:t>
            </a:r>
          </a:p>
        </p:txBody>
      </p:sp>
    </p:spTree>
    <p:extLst>
      <p:ext uri="{BB962C8B-B14F-4D97-AF65-F5344CB8AC3E}">
        <p14:creationId xmlns:p14="http://schemas.microsoft.com/office/powerpoint/2010/main" val="23356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800"/>
            <a:ext cx="4849704" cy="2270811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de-DE" sz="2800" dirty="0" smtClean="0"/>
              <a:t>A </a:t>
            </a:r>
            <a:r>
              <a:rPr lang="de-DE" sz="2800" dirty="0" err="1" smtClean="0"/>
              <a:t>configuration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completely</a:t>
            </a:r>
            <a:r>
              <a:rPr lang="de-DE" sz="2800" dirty="0" smtClean="0"/>
              <a:t> </a:t>
            </a:r>
            <a:r>
              <a:rPr lang="de-DE" sz="2800" dirty="0" err="1" smtClean="0"/>
              <a:t>determined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number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processes</a:t>
            </a:r>
            <a:r>
              <a:rPr lang="de-DE" sz="2800" dirty="0" smtClean="0"/>
              <a:t> in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state</a:t>
            </a:r>
            <a:r>
              <a:rPr lang="de-DE" sz="2800" dirty="0" smtClean="0"/>
              <a:t>. (</a:t>
            </a:r>
            <a:r>
              <a:rPr lang="de-DE" sz="2800" dirty="0" err="1">
                <a:solidFill>
                  <a:srgbClr val="00B050"/>
                </a:solidFill>
              </a:rPr>
              <a:t>N</a:t>
            </a:r>
            <a:r>
              <a:rPr lang="de-DE" sz="2800" dirty="0" err="1" smtClean="0">
                <a:solidFill>
                  <a:srgbClr val="00B050"/>
                </a:solidFill>
              </a:rPr>
              <a:t>o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identities</a:t>
            </a:r>
            <a:r>
              <a:rPr lang="de-DE" sz="2800" dirty="0" smtClean="0"/>
              <a:t>)</a:t>
            </a:r>
          </a:p>
          <a:p>
            <a:pPr lvl="1"/>
            <a:endParaRPr lang="de-DE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899072" cy="2198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2056" y="3789040"/>
                <a:ext cx="49160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u="sng" dirty="0" smtClean="0">
                    <a:solidFill>
                      <a:schemeClr val="accent1"/>
                    </a:solidFill>
                  </a:rPr>
                  <a:t>Symbolic </a:t>
                </a:r>
                <a:r>
                  <a:rPr lang="de-DE" sz="2800" u="sng" dirty="0" err="1" smtClean="0">
                    <a:solidFill>
                      <a:schemeClr val="accent1"/>
                    </a:solidFill>
                  </a:rPr>
                  <a:t>Backward</a:t>
                </a:r>
                <a:r>
                  <a:rPr lang="de-DE" sz="2800" u="sng" dirty="0" smtClean="0">
                    <a:solidFill>
                      <a:schemeClr val="accent1"/>
                    </a:solidFill>
                  </a:rPr>
                  <a:t> Search</a:t>
                </a:r>
              </a:p>
              <a:p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≔</m:t>
                    </m:r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  /*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de-DE" sz="2800" dirty="0" err="1" smtClean="0">
                    <a:solidFill>
                      <a:schemeClr val="accent1"/>
                    </a:solidFill>
                  </a:rPr>
                  <a:t>angerous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*/</a:t>
                </a:r>
              </a:p>
              <a:p>
                <a:r>
                  <a:rPr lang="de-DE" sz="2800" b="1" dirty="0" err="1" smtClean="0">
                    <a:solidFill>
                      <a:schemeClr val="accent1"/>
                    </a:solidFill>
                  </a:rPr>
                  <a:t>Iterate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≔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∪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𝑝𝑟𝑒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smtClean="0">
                    <a:solidFill>
                      <a:schemeClr val="accent1"/>
                    </a:solidFill>
                  </a:rPr>
                  <a:t>until</a:t>
                </a:r>
              </a:p>
              <a:p>
                <a:pPr marL="365125"/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∩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𝐼𝑛𝑖𝑡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; </a:t>
                </a:r>
                <a:r>
                  <a:rPr lang="de-DE" sz="2800" b="1" dirty="0" err="1" smtClean="0">
                    <a:solidFill>
                      <a:schemeClr val="accent1"/>
                    </a:solidFill>
                  </a:rPr>
                  <a:t>return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„</a:t>
                </a:r>
                <a:r>
                  <a:rPr lang="de-DE" sz="2800" dirty="0" err="1" smtClean="0">
                    <a:solidFill>
                      <a:schemeClr val="accent1"/>
                    </a:solidFill>
                  </a:rPr>
                  <a:t>unsafe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“</a:t>
                </a:r>
              </a:p>
              <a:p>
                <a:pPr marL="365125"/>
                <a:r>
                  <a:rPr lang="de-DE" sz="2800" dirty="0">
                    <a:solidFill>
                      <a:schemeClr val="accent1"/>
                    </a:solidFill>
                  </a:rPr>
                  <a:t>	</a:t>
                </a:r>
                <a:r>
                  <a:rPr lang="de-DE" sz="2800" dirty="0" err="1" smtClean="0">
                    <a:solidFill>
                      <a:schemeClr val="accent1"/>
                    </a:solidFill>
                  </a:rPr>
                  <a:t>or</a:t>
                </a:r>
                <a:endParaRPr lang="de-DE" sz="2800" dirty="0" smtClean="0">
                  <a:solidFill>
                    <a:schemeClr val="accent1"/>
                  </a:solidFill>
                </a:endParaRPr>
              </a:p>
              <a:p>
                <a:pPr marL="365125"/>
                <a14:m>
                  <m:oMath xmlns:m="http://schemas.openxmlformats.org/officeDocument/2006/math">
                    <m:r>
                      <a:rPr lang="de-DE" sz="2800" i="1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fixpoint; </a:t>
                </a:r>
                <a:r>
                  <a:rPr lang="de-DE" sz="2800" b="1" dirty="0" err="1" smtClean="0">
                    <a:solidFill>
                      <a:schemeClr val="accent1"/>
                    </a:solidFill>
                  </a:rPr>
                  <a:t>return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„</a:t>
                </a:r>
                <a:r>
                  <a:rPr lang="de-DE" sz="2800" dirty="0" err="1" smtClean="0">
                    <a:solidFill>
                      <a:schemeClr val="accent1"/>
                    </a:solidFill>
                  </a:rPr>
                  <a:t>safe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“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6" y="3789040"/>
                <a:ext cx="4916008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2481" t="-2050" r="-2233" b="-5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9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800"/>
            <a:ext cx="4849704" cy="2270811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de-DE" sz="2800" dirty="0" smtClean="0"/>
              <a:t>A </a:t>
            </a:r>
            <a:r>
              <a:rPr lang="de-DE" sz="2800" dirty="0" err="1" smtClean="0"/>
              <a:t>configuration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completely</a:t>
            </a:r>
            <a:r>
              <a:rPr lang="de-DE" sz="2800" dirty="0" smtClean="0"/>
              <a:t> </a:t>
            </a:r>
            <a:r>
              <a:rPr lang="de-DE" sz="2800" dirty="0" err="1" smtClean="0"/>
              <a:t>determined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number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processes</a:t>
            </a:r>
            <a:r>
              <a:rPr lang="de-DE" sz="2800" dirty="0" smtClean="0"/>
              <a:t> in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state</a:t>
            </a:r>
            <a:r>
              <a:rPr lang="de-DE" sz="2800" dirty="0" smtClean="0"/>
              <a:t>. (</a:t>
            </a:r>
            <a:r>
              <a:rPr lang="de-DE" sz="2800" dirty="0" err="1">
                <a:solidFill>
                  <a:srgbClr val="00B050"/>
                </a:solidFill>
              </a:rPr>
              <a:t>N</a:t>
            </a:r>
            <a:r>
              <a:rPr lang="de-DE" sz="2800" dirty="0" err="1" smtClean="0">
                <a:solidFill>
                  <a:srgbClr val="00B050"/>
                </a:solidFill>
              </a:rPr>
              <a:t>o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identities</a:t>
            </a:r>
            <a:r>
              <a:rPr lang="de-DE" sz="2800" dirty="0" smtClean="0"/>
              <a:t>)</a:t>
            </a:r>
          </a:p>
          <a:p>
            <a:pPr lvl="1"/>
            <a:endParaRPr lang="de-DE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899072" cy="2198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48064" y="3850764"/>
                <a:ext cx="3755056" cy="2554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1" indent="0">
                  <a:buFont typeface="Arial" panose="020B0604020202020204" pitchFamily="34" charset="0"/>
                  <a:buNone/>
                </a:pPr>
                <a:r>
                  <a:rPr lang="de-DE" dirty="0" smtClean="0"/>
                  <a:t>Problems:</a:t>
                </a:r>
              </a:p>
              <a:p>
                <a:pPr marL="857250" lvl="2"/>
                <a14:m>
                  <m:oMath xmlns:m="http://schemas.openxmlformats.org/officeDocument/2006/math">
                    <m:r>
                      <a:rPr lang="de-DE" sz="280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contains</a:t>
                </a:r>
                <a:r>
                  <a:rPr lang="de-DE" sz="2800" dirty="0" smtClean="0"/>
                  <a:t> infinite </a:t>
                </a:r>
                <a:r>
                  <a:rPr lang="de-DE" sz="2800" dirty="0" err="1" smtClean="0"/>
                  <a:t>sets</a:t>
                </a:r>
                <a:r>
                  <a:rPr lang="de-DE" sz="2800" dirty="0" smtClean="0"/>
                  <a:t>. </a:t>
                </a:r>
                <a:r>
                  <a:rPr lang="de-DE" sz="2800" dirty="0" smtClean="0">
                    <a:solidFill>
                      <a:srgbClr val="FF0000"/>
                    </a:solidFill>
                  </a:rPr>
                  <a:t>Finite </a:t>
                </a:r>
                <a:r>
                  <a:rPr lang="de-DE" sz="2800" dirty="0" err="1" smtClean="0">
                    <a:solidFill>
                      <a:srgbClr val="FF0000"/>
                    </a:solidFill>
                  </a:rPr>
                  <a:t>representation</a:t>
                </a:r>
                <a:r>
                  <a:rPr lang="de-DE" sz="2800" dirty="0" smtClean="0">
                    <a:solidFill>
                      <a:srgbClr val="FF0000"/>
                    </a:solidFill>
                  </a:rPr>
                  <a:t>?</a:t>
                </a:r>
              </a:p>
              <a:p>
                <a:pPr marL="857250" lvl="2"/>
                <a:r>
                  <a:rPr lang="de-DE" sz="2800" dirty="0" smtClean="0"/>
                  <a:t> </a:t>
                </a:r>
                <a:r>
                  <a:rPr lang="de-DE" sz="2800" dirty="0" smtClean="0">
                    <a:solidFill>
                      <a:srgbClr val="FF0000"/>
                    </a:solidFill>
                  </a:rPr>
                  <a:t>Termination?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850764"/>
                <a:ext cx="3755056" cy="2554208"/>
              </a:xfrm>
              <a:prstGeom prst="rect">
                <a:avLst/>
              </a:prstGeom>
              <a:blipFill rotWithShape="1">
                <a:blip r:embed="rId3"/>
                <a:stretch>
                  <a:fillRect t="-2148" r="-2922" b="-7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056" y="3789040"/>
                <a:ext cx="49160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u="sng" dirty="0" smtClean="0">
                    <a:solidFill>
                      <a:schemeClr val="accent1"/>
                    </a:solidFill>
                  </a:rPr>
                  <a:t>Symbolic </a:t>
                </a:r>
                <a:r>
                  <a:rPr lang="de-DE" sz="2800" u="sng" dirty="0" err="1" smtClean="0">
                    <a:solidFill>
                      <a:schemeClr val="accent1"/>
                    </a:solidFill>
                  </a:rPr>
                  <a:t>Backward</a:t>
                </a:r>
                <a:r>
                  <a:rPr lang="de-DE" sz="2800" u="sng" dirty="0" smtClean="0">
                    <a:solidFill>
                      <a:schemeClr val="accent1"/>
                    </a:solidFill>
                  </a:rPr>
                  <a:t> Search</a:t>
                </a:r>
              </a:p>
              <a:p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≔</m:t>
                    </m:r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  /*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de-DE" sz="2800" dirty="0" err="1" smtClean="0">
                    <a:solidFill>
                      <a:schemeClr val="accent1"/>
                    </a:solidFill>
                  </a:rPr>
                  <a:t>angerous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*/</a:t>
                </a:r>
              </a:p>
              <a:p>
                <a:r>
                  <a:rPr lang="de-DE" sz="2800" b="1" dirty="0" err="1" smtClean="0">
                    <a:solidFill>
                      <a:schemeClr val="accent1"/>
                    </a:solidFill>
                  </a:rPr>
                  <a:t>Iterate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≔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∪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𝑝𝑟𝑒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smtClean="0">
                    <a:solidFill>
                      <a:schemeClr val="accent1"/>
                    </a:solidFill>
                  </a:rPr>
                  <a:t>until</a:t>
                </a:r>
              </a:p>
              <a:p>
                <a:pPr marL="365125"/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∩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𝐼𝑛𝑖𝑡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; </a:t>
                </a:r>
                <a:r>
                  <a:rPr lang="de-DE" sz="2800" b="1" dirty="0" err="1" smtClean="0">
                    <a:solidFill>
                      <a:schemeClr val="accent1"/>
                    </a:solidFill>
                  </a:rPr>
                  <a:t>return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„</a:t>
                </a:r>
                <a:r>
                  <a:rPr lang="de-DE" sz="2800" dirty="0" err="1" smtClean="0">
                    <a:solidFill>
                      <a:schemeClr val="accent1"/>
                    </a:solidFill>
                  </a:rPr>
                  <a:t>unsafe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“</a:t>
                </a:r>
              </a:p>
              <a:p>
                <a:pPr marL="365125"/>
                <a:r>
                  <a:rPr lang="de-DE" sz="2800" dirty="0">
                    <a:solidFill>
                      <a:schemeClr val="accent1"/>
                    </a:solidFill>
                  </a:rPr>
                  <a:t>	</a:t>
                </a:r>
                <a:r>
                  <a:rPr lang="de-DE" sz="2800" dirty="0" err="1" smtClean="0">
                    <a:solidFill>
                      <a:schemeClr val="accent1"/>
                    </a:solidFill>
                  </a:rPr>
                  <a:t>or</a:t>
                </a:r>
                <a:endParaRPr lang="de-DE" sz="2800" dirty="0" smtClean="0">
                  <a:solidFill>
                    <a:schemeClr val="accent1"/>
                  </a:solidFill>
                </a:endParaRPr>
              </a:p>
              <a:p>
                <a:pPr marL="365125"/>
                <a14:m>
                  <m:oMath xmlns:m="http://schemas.openxmlformats.org/officeDocument/2006/math">
                    <m:r>
                      <a:rPr lang="de-DE" sz="2800" i="1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de-DE" sz="2800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2800" dirty="0" smtClean="0">
                    <a:solidFill>
                      <a:schemeClr val="accent1"/>
                    </a:solidFill>
                  </a:rPr>
                  <a:t>fixpoint; </a:t>
                </a:r>
                <a:r>
                  <a:rPr lang="de-DE" sz="2800" b="1" dirty="0" err="1" smtClean="0">
                    <a:solidFill>
                      <a:schemeClr val="accent1"/>
                    </a:solidFill>
                  </a:rPr>
                  <a:t>return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 „</a:t>
                </a:r>
                <a:r>
                  <a:rPr lang="de-DE" sz="2800" dirty="0" err="1" smtClean="0">
                    <a:solidFill>
                      <a:schemeClr val="accent1"/>
                    </a:solidFill>
                  </a:rPr>
                  <a:t>safe</a:t>
                </a:r>
                <a:r>
                  <a:rPr lang="de-DE" sz="2800" dirty="0" smtClean="0">
                    <a:solidFill>
                      <a:schemeClr val="accent1"/>
                    </a:solidFill>
                  </a:rPr>
                  <a:t>“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6" y="3789040"/>
                <a:ext cx="4916008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2481" t="-2050" r="-2233" b="-5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28" y="1196752"/>
                <a:ext cx="4993720" cy="5661248"/>
              </a:xfrm>
            </p:spPr>
            <p:txBody>
              <a:bodyPr>
                <a:normAutofit lnSpcReduction="10000"/>
              </a:bodyPr>
              <a:lstStyle/>
              <a:p>
                <a:pPr marL="365125" lvl="1" indent="-365125"/>
                <a:r>
                  <a:rPr lang="de-DE" dirty="0" smtClean="0">
                    <a:sym typeface="Symbol"/>
                  </a:rPr>
                  <a:t>Partial </a:t>
                </a:r>
                <a:r>
                  <a:rPr lang="de-DE" dirty="0" err="1">
                    <a:sym typeface="Symbol"/>
                  </a:rPr>
                  <a:t>order</a:t>
                </a:r>
                <a:r>
                  <a:rPr lang="de-DE" dirty="0">
                    <a:sym typeface="Symbol"/>
                  </a:rPr>
                  <a:t> </a:t>
                </a:r>
                <a:r>
                  <a:rPr lang="de-DE" dirty="0" smtClean="0">
                    <a:sym typeface="Symbol"/>
                  </a:rPr>
                  <a:t>on </a:t>
                </a:r>
                <a:r>
                  <a:rPr lang="de-DE" dirty="0" err="1" smtClean="0">
                    <a:sym typeface="Symbol"/>
                  </a:rPr>
                  <a:t>configurations</a:t>
                </a:r>
                <a:r>
                  <a:rPr lang="de-DE" dirty="0" smtClean="0">
                    <a:sym typeface="Symbol"/>
                  </a:rPr>
                  <a:t>:</a:t>
                </a:r>
                <a:endParaRPr lang="de-DE" i="1" dirty="0">
                  <a:latin typeface="Cambria Math"/>
                  <a:sym typeface="Symbol"/>
                </a:endParaRPr>
              </a:p>
              <a:p>
                <a:pPr marL="365125" lvl="1" indent="0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sym typeface="Symbol"/>
                      </a:rPr>
                      <m:t>𝑐</m:t>
                    </m:r>
                    <m:r>
                      <a:rPr lang="de-DE" b="0" i="1" smtClean="0">
                        <a:latin typeface="Cambria Math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b="0" i="1" dirty="0" smtClean="0">
                    <a:latin typeface="Cambria Math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if</a:t>
                </a:r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sym typeface="Symbol"/>
                      </a:rPr>
                      <m:t>𝑐</m:t>
                    </m:r>
                    <m:r>
                      <a:rPr lang="de-DE" b="0" i="1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has at least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as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many</a:t>
                </a:r>
                <a:r>
                  <a:rPr lang="de-DE" dirty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processes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as</a:t>
                </a:r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  <a:sym typeface="Symbol"/>
                      </a:rPr>
                      <m:t>𝑐</m:t>
                    </m:r>
                  </m:oMath>
                </a14:m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in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each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state</a:t>
                </a:r>
                <a:endParaRPr lang="de-DE" b="0" dirty="0" smtClean="0">
                  <a:latin typeface="Calibri" panose="020F0502020204030204" pitchFamily="34" charset="0"/>
                  <a:sym typeface="Symbol"/>
                </a:endParaRPr>
              </a:p>
              <a:p>
                <a:pPr marL="365125" indent="-365125"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de-DE" sz="2800" i="1">
                        <a:latin typeface="Cambria Math"/>
                      </a:rPr>
                      <m:t>≤</m:t>
                    </m:r>
                  </m:oMath>
                </a14:m>
                <a:r>
                  <a:rPr lang="de-DE" sz="2800" dirty="0"/>
                  <a:t>“  is a </a:t>
                </a:r>
                <a:r>
                  <a:rPr lang="de-DE" sz="2800" dirty="0">
                    <a:solidFill>
                      <a:srgbClr val="FF0000"/>
                    </a:solidFill>
                  </a:rPr>
                  <a:t>well-quasi-order</a:t>
                </a:r>
                <a:r>
                  <a:rPr lang="de-DE" sz="2800" dirty="0"/>
                  <a:t> : a well-</a:t>
                </a:r>
                <a:r>
                  <a:rPr lang="de-DE" sz="2800" dirty="0" err="1"/>
                  <a:t>founded</a:t>
                </a:r>
                <a:r>
                  <a:rPr lang="de-DE" sz="2800" dirty="0"/>
                  <a:t> partial </a:t>
                </a:r>
                <a:r>
                  <a:rPr lang="de-DE" sz="2800" dirty="0" err="1"/>
                  <a:t>order</a:t>
                </a:r>
                <a:r>
                  <a:rPr lang="de-DE" sz="2800" dirty="0"/>
                  <a:t> </a:t>
                </a:r>
                <a:r>
                  <a:rPr lang="de-DE" sz="2800" dirty="0" err="1"/>
                  <a:t>with</a:t>
                </a:r>
                <a:r>
                  <a:rPr lang="de-DE" sz="2800" dirty="0"/>
                  <a:t>  </a:t>
                </a:r>
                <a:r>
                  <a:rPr lang="de-DE" sz="2800" dirty="0" err="1"/>
                  <a:t>no</a:t>
                </a:r>
                <a:r>
                  <a:rPr lang="de-DE" sz="2800" dirty="0"/>
                  <a:t> infinite </a:t>
                </a:r>
                <a:r>
                  <a:rPr lang="de-DE" sz="2800" dirty="0" err="1"/>
                  <a:t>antichains</a:t>
                </a:r>
                <a:r>
                  <a:rPr lang="de-DE" sz="2800" dirty="0" smtClean="0"/>
                  <a:t>.</a:t>
                </a:r>
              </a:p>
              <a:p>
                <a:pPr marL="365125" indent="-365125">
                  <a:buFont typeface="Symbol" panose="05050102010706020507" pitchFamily="18" charset="2"/>
                  <a:buChar char="-"/>
                </a:pPr>
                <a:r>
                  <a:rPr lang="de-DE" sz="2800" dirty="0" err="1" smtClean="0">
                    <a:solidFill>
                      <a:srgbClr val="00B050"/>
                    </a:solidFill>
                  </a:rPr>
                  <a:t>Consequence</a:t>
                </a:r>
                <a:r>
                  <a:rPr lang="de-DE" sz="2800" dirty="0" smtClean="0"/>
                  <a:t>: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de-DE" sz="2800" dirty="0" smtClean="0"/>
                  <a:t> always </a:t>
                </a:r>
                <a:r>
                  <a:rPr lang="de-DE" sz="2800" dirty="0" err="1" smtClean="0"/>
                  <a:t>has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finitely</a:t>
                </a:r>
                <a:r>
                  <a:rPr lang="de-DE" sz="2800" dirty="0" smtClean="0"/>
                  <a:t> </a:t>
                </a:r>
                <a:r>
                  <a:rPr lang="de-DE" sz="2800" dirty="0" err="1"/>
                  <a:t>many</a:t>
                </a:r>
                <a:r>
                  <a:rPr lang="de-DE" sz="2800" dirty="0"/>
                  <a:t> minimal </a:t>
                </a:r>
                <a:r>
                  <a:rPr lang="de-DE" sz="2800" dirty="0" err="1"/>
                  <a:t>elements</a:t>
                </a:r>
                <a:r>
                  <a:rPr lang="de-DE" sz="2800" dirty="0"/>
                  <a:t>.</a:t>
                </a:r>
              </a:p>
              <a:p>
                <a:pPr marL="804863" indent="-439738">
                  <a:buFont typeface="Symbol" panose="05050102010706020507" pitchFamily="18" charset="2"/>
                  <a:buChar char="-"/>
                </a:pPr>
                <a:r>
                  <a:rPr lang="de-DE" sz="2800" dirty="0" smtClean="0"/>
                  <a:t>Finite </a:t>
                </a:r>
                <a:r>
                  <a:rPr lang="de-DE" sz="2800" dirty="0" err="1" smtClean="0"/>
                  <a:t>representation</a:t>
                </a:r>
                <a:endParaRPr lang="de-DE" sz="2800" dirty="0" smtClean="0"/>
              </a:p>
              <a:p>
                <a:pPr marL="804863" indent="-439738">
                  <a:buFont typeface="Symbol" panose="05050102010706020507" pitchFamily="18" charset="2"/>
                  <a:buChar char="-"/>
                </a:pPr>
                <a:r>
                  <a:rPr lang="de-DE" sz="2800" dirty="0" smtClean="0"/>
                  <a:t>Termination</a:t>
                </a:r>
                <a:endParaRPr lang="de-DE" sz="2800" b="0" dirty="0" smtClean="0">
                  <a:latin typeface="Calibri" panose="020F0502020204030204" pitchFamily="34" charset="0"/>
                  <a:sym typeface="Symbol"/>
                </a:endParaRPr>
              </a:p>
              <a:p>
                <a:pPr marL="457200" lvl="1" indent="0">
                  <a:buNone/>
                </a:pPr>
                <a:endParaRPr lang="de-DE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28" y="1196752"/>
                <a:ext cx="4993720" cy="5661248"/>
              </a:xfrm>
              <a:blipFill rotWithShape="1">
                <a:blip r:embed="rId2"/>
                <a:stretch>
                  <a:fillRect l="-2564" t="-1722" b="-4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899072" cy="21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28" y="1196752"/>
                <a:ext cx="4993720" cy="5661248"/>
              </a:xfrm>
            </p:spPr>
            <p:txBody>
              <a:bodyPr>
                <a:normAutofit lnSpcReduction="10000"/>
              </a:bodyPr>
              <a:lstStyle/>
              <a:p>
                <a:pPr marL="365125" lvl="1" indent="-365125"/>
                <a:r>
                  <a:rPr lang="de-DE" dirty="0" smtClean="0">
                    <a:sym typeface="Symbol"/>
                  </a:rPr>
                  <a:t>Partial </a:t>
                </a:r>
                <a:r>
                  <a:rPr lang="de-DE" dirty="0" err="1">
                    <a:sym typeface="Symbol"/>
                  </a:rPr>
                  <a:t>order</a:t>
                </a:r>
                <a:r>
                  <a:rPr lang="de-DE" dirty="0">
                    <a:sym typeface="Symbol"/>
                  </a:rPr>
                  <a:t> </a:t>
                </a:r>
                <a:r>
                  <a:rPr lang="de-DE" dirty="0" smtClean="0">
                    <a:sym typeface="Symbol"/>
                  </a:rPr>
                  <a:t>on </a:t>
                </a:r>
                <a:r>
                  <a:rPr lang="de-DE" dirty="0" err="1" smtClean="0">
                    <a:sym typeface="Symbol"/>
                  </a:rPr>
                  <a:t>configurations</a:t>
                </a:r>
                <a:r>
                  <a:rPr lang="de-DE" dirty="0" smtClean="0">
                    <a:sym typeface="Symbol"/>
                  </a:rPr>
                  <a:t>:</a:t>
                </a:r>
                <a:endParaRPr lang="de-DE" i="1" dirty="0">
                  <a:latin typeface="Cambria Math"/>
                  <a:sym typeface="Symbol"/>
                </a:endParaRPr>
              </a:p>
              <a:p>
                <a:pPr marL="365125" lvl="1" indent="0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sym typeface="Symbol"/>
                      </a:rPr>
                      <m:t>𝑐</m:t>
                    </m:r>
                    <m:r>
                      <a:rPr lang="de-DE" b="0" i="1" smtClean="0">
                        <a:latin typeface="Cambria Math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b="0" i="1" dirty="0" smtClean="0">
                    <a:latin typeface="Cambria Math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if</a:t>
                </a:r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sym typeface="Symbol"/>
                      </a:rPr>
                      <m:t>𝑐</m:t>
                    </m:r>
                    <m:r>
                      <a:rPr lang="de-DE" b="0" i="1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has at least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as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many</a:t>
                </a:r>
                <a:r>
                  <a:rPr lang="de-DE" dirty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processes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as</a:t>
                </a:r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  <a:sym typeface="Symbol"/>
                      </a:rPr>
                      <m:t>𝑐</m:t>
                    </m:r>
                  </m:oMath>
                </a14:m>
                <a:r>
                  <a:rPr lang="de-DE" b="0" dirty="0" smtClean="0">
                    <a:latin typeface="Cambria Math"/>
                    <a:sym typeface="Symbol"/>
                  </a:rPr>
                  <a:t> 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in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each</a:t>
                </a:r>
                <a:r>
                  <a:rPr lang="de-DE" b="0" dirty="0" smtClean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de-DE" b="0" dirty="0" err="1" smtClean="0">
                    <a:latin typeface="Calibri" panose="020F0502020204030204" pitchFamily="34" charset="0"/>
                    <a:sym typeface="Symbol"/>
                  </a:rPr>
                  <a:t>state</a:t>
                </a:r>
                <a:endParaRPr lang="de-DE" b="0" dirty="0" smtClean="0">
                  <a:latin typeface="Calibri" panose="020F0502020204030204" pitchFamily="34" charset="0"/>
                  <a:sym typeface="Symbol"/>
                </a:endParaRPr>
              </a:p>
              <a:p>
                <a:pPr marL="365125" indent="-365125"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de-DE" sz="2800" i="1">
                        <a:latin typeface="Cambria Math"/>
                      </a:rPr>
                      <m:t>≤</m:t>
                    </m:r>
                  </m:oMath>
                </a14:m>
                <a:r>
                  <a:rPr lang="de-DE" sz="2800" dirty="0"/>
                  <a:t>“  is a </a:t>
                </a:r>
                <a:r>
                  <a:rPr lang="de-DE" sz="2800" dirty="0">
                    <a:solidFill>
                      <a:srgbClr val="FF0000"/>
                    </a:solidFill>
                  </a:rPr>
                  <a:t>well-quasi-order</a:t>
                </a:r>
                <a:r>
                  <a:rPr lang="de-DE" sz="2800" dirty="0"/>
                  <a:t> : a well-</a:t>
                </a:r>
                <a:r>
                  <a:rPr lang="de-DE" sz="2800" dirty="0" err="1"/>
                  <a:t>founded</a:t>
                </a:r>
                <a:r>
                  <a:rPr lang="de-DE" sz="2800" dirty="0"/>
                  <a:t> partial </a:t>
                </a:r>
                <a:r>
                  <a:rPr lang="de-DE" sz="2800" dirty="0" err="1"/>
                  <a:t>order</a:t>
                </a:r>
                <a:r>
                  <a:rPr lang="de-DE" sz="2800" dirty="0"/>
                  <a:t> </a:t>
                </a:r>
                <a:r>
                  <a:rPr lang="de-DE" sz="2800" dirty="0" err="1"/>
                  <a:t>with</a:t>
                </a:r>
                <a:r>
                  <a:rPr lang="de-DE" sz="2800" dirty="0"/>
                  <a:t>  </a:t>
                </a:r>
                <a:r>
                  <a:rPr lang="de-DE" sz="2800" dirty="0" err="1"/>
                  <a:t>no</a:t>
                </a:r>
                <a:r>
                  <a:rPr lang="de-DE" sz="2800" dirty="0"/>
                  <a:t> infinite </a:t>
                </a:r>
                <a:r>
                  <a:rPr lang="de-DE" sz="2800" dirty="0" err="1"/>
                  <a:t>antichains</a:t>
                </a:r>
                <a:r>
                  <a:rPr lang="de-DE" sz="2800" dirty="0" smtClean="0"/>
                  <a:t>.</a:t>
                </a:r>
              </a:p>
              <a:p>
                <a:pPr marL="365125" indent="-365125">
                  <a:buFont typeface="Symbol" panose="05050102010706020507" pitchFamily="18" charset="2"/>
                  <a:buChar char="-"/>
                </a:pPr>
                <a:r>
                  <a:rPr lang="de-DE" sz="2800" dirty="0" err="1" smtClean="0">
                    <a:solidFill>
                      <a:srgbClr val="00B050"/>
                    </a:solidFill>
                  </a:rPr>
                  <a:t>Consequence</a:t>
                </a:r>
                <a:r>
                  <a:rPr lang="de-DE" sz="2800" dirty="0" smtClean="0"/>
                  <a:t>: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de-DE" sz="2800" dirty="0" smtClean="0"/>
                  <a:t> always </a:t>
                </a:r>
                <a:r>
                  <a:rPr lang="de-DE" sz="2800" dirty="0" err="1" smtClean="0"/>
                  <a:t>has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finitely</a:t>
                </a:r>
                <a:r>
                  <a:rPr lang="de-DE" sz="2800" dirty="0" smtClean="0"/>
                  <a:t> </a:t>
                </a:r>
                <a:r>
                  <a:rPr lang="de-DE" sz="2800" dirty="0" err="1"/>
                  <a:t>many</a:t>
                </a:r>
                <a:r>
                  <a:rPr lang="de-DE" sz="2800" dirty="0"/>
                  <a:t> minimal </a:t>
                </a:r>
                <a:r>
                  <a:rPr lang="de-DE" sz="2800" dirty="0" err="1"/>
                  <a:t>elements</a:t>
                </a:r>
                <a:r>
                  <a:rPr lang="de-DE" sz="2800" dirty="0"/>
                  <a:t>.</a:t>
                </a:r>
              </a:p>
              <a:p>
                <a:pPr marL="804863" indent="-439738">
                  <a:buFont typeface="Symbol" panose="05050102010706020507" pitchFamily="18" charset="2"/>
                  <a:buChar char="-"/>
                </a:pPr>
                <a:r>
                  <a:rPr lang="de-DE" sz="2800" dirty="0" smtClean="0"/>
                  <a:t>Finite </a:t>
                </a:r>
                <a:r>
                  <a:rPr lang="de-DE" sz="2800" dirty="0" err="1" smtClean="0"/>
                  <a:t>representation</a:t>
                </a:r>
                <a:endParaRPr lang="de-DE" sz="2800" dirty="0" smtClean="0"/>
              </a:p>
              <a:p>
                <a:pPr marL="804863" indent="-439738">
                  <a:buFont typeface="Symbol" panose="05050102010706020507" pitchFamily="18" charset="2"/>
                  <a:buChar char="-"/>
                </a:pPr>
                <a:r>
                  <a:rPr lang="de-DE" sz="2800" dirty="0" smtClean="0"/>
                  <a:t>Termination</a:t>
                </a:r>
                <a:endParaRPr lang="de-DE" sz="2800" b="0" dirty="0" smtClean="0">
                  <a:latin typeface="Calibri" panose="020F0502020204030204" pitchFamily="34" charset="0"/>
                  <a:sym typeface="Symbol"/>
                </a:endParaRPr>
              </a:p>
              <a:p>
                <a:pPr marL="457200" lvl="1" indent="0">
                  <a:buNone/>
                </a:pPr>
                <a:endParaRPr lang="de-DE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28" y="1196752"/>
                <a:ext cx="4993720" cy="5661248"/>
              </a:xfrm>
              <a:blipFill rotWithShape="1">
                <a:blip r:embed="rId2"/>
                <a:stretch>
                  <a:fillRect l="-2564" t="-1722" b="-4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899072" cy="21988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92080" y="3467563"/>
            <a:ext cx="3611040" cy="3005301"/>
            <a:chOff x="5292080" y="3467563"/>
            <a:chExt cx="3611040" cy="30053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4" r="34093" b="31451"/>
            <a:stretch/>
          </p:blipFill>
          <p:spPr>
            <a:xfrm>
              <a:off x="5292080" y="3933056"/>
              <a:ext cx="2016224" cy="2539808"/>
            </a:xfrm>
            <a:prstGeom prst="rect">
              <a:avLst/>
            </a:prstGeom>
          </p:spPr>
        </p:pic>
        <p:sp>
          <p:nvSpPr>
            <p:cNvPr id="8" name="Oval Callout 7"/>
            <p:cNvSpPr/>
            <p:nvPr/>
          </p:nvSpPr>
          <p:spPr>
            <a:xfrm>
              <a:off x="6953584" y="3467563"/>
              <a:ext cx="1949536" cy="1329589"/>
            </a:xfrm>
            <a:prstGeom prst="wedgeEllipseCallout">
              <a:avLst>
                <a:gd name="adj1" fmla="val -91497"/>
                <a:gd name="adj2" fmla="val 61579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 smtClean="0">
                  <a:solidFill>
                    <a:schemeClr val="tx1"/>
                  </a:solidFill>
                </a:rPr>
                <a:t>Love </a:t>
              </a:r>
              <a:r>
                <a:rPr lang="de-DE" sz="3200" dirty="0" err="1" smtClean="0">
                  <a:solidFill>
                    <a:schemeClr val="tx1"/>
                  </a:solidFill>
                </a:rPr>
                <a:t>it!</a:t>
              </a:r>
              <a:endParaRPr lang="de-DE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: </a:t>
            </a:r>
            <a:r>
              <a:rPr lang="de-DE" dirty="0" err="1" smtClean="0"/>
              <a:t>Complexity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33550"/>
            <a:ext cx="9144000" cy="180741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Theorem (Schmitz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Schnoebelen</a:t>
            </a:r>
            <a:r>
              <a:rPr lang="de-DE" dirty="0" smtClean="0">
                <a:solidFill>
                  <a:schemeClr val="bg1"/>
                </a:solidFill>
              </a:rPr>
              <a:t> 13)</a:t>
            </a:r>
          </a:p>
          <a:p>
            <a:pPr marL="109537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The </a:t>
            </a:r>
            <a:r>
              <a:rPr lang="de-DE" dirty="0" err="1" smtClean="0">
                <a:solidFill>
                  <a:schemeClr val="bg1"/>
                </a:solidFill>
              </a:rPr>
              <a:t>coverability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problem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broadcast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protocols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has</a:t>
            </a:r>
            <a:r>
              <a:rPr lang="de-DE" dirty="0" smtClean="0">
                <a:solidFill>
                  <a:schemeClr val="bg1"/>
                </a:solidFill>
              </a:rPr>
              <a:t> non-primitive-</a:t>
            </a:r>
            <a:r>
              <a:rPr lang="de-DE" dirty="0" err="1" smtClean="0">
                <a:solidFill>
                  <a:schemeClr val="bg1"/>
                </a:solidFill>
              </a:rPr>
              <a:t>recursive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complexity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Reliable</a:t>
            </a:r>
            <a:r>
              <a:rPr lang="de-DE" dirty="0"/>
              <a:t> </a:t>
            </a:r>
            <a:r>
              <a:rPr lang="de-DE" dirty="0" err="1"/>
              <a:t>broadcast</a:t>
            </a:r>
            <a:r>
              <a:rPr lang="de-DE" dirty="0"/>
              <a:t>: </a:t>
            </a:r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33550"/>
            <a:ext cx="9144000" cy="180741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(Schmitz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Schnoebelen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smtClean="0">
                <a:solidFill>
                  <a:schemeClr val="accent1"/>
                </a:solidFill>
              </a:rPr>
              <a:t>2013)</a:t>
            </a:r>
          </a:p>
          <a:p>
            <a:pPr marL="109537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non-primitive-</a:t>
            </a:r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1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Reliable</a:t>
            </a:r>
            <a:r>
              <a:rPr lang="de-DE" dirty="0"/>
              <a:t> </a:t>
            </a:r>
            <a:r>
              <a:rPr lang="de-DE" dirty="0" err="1"/>
              <a:t>broadcast</a:t>
            </a:r>
            <a:r>
              <a:rPr lang="de-DE" dirty="0"/>
              <a:t>: </a:t>
            </a:r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33550"/>
            <a:ext cx="9144000" cy="180741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(Schmitz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Schnoebelen</a:t>
            </a:r>
            <a:r>
              <a:rPr lang="de-DE" dirty="0" smtClean="0">
                <a:solidFill>
                  <a:schemeClr val="accent1"/>
                </a:solidFill>
              </a:rPr>
              <a:t> 13)</a:t>
            </a:r>
          </a:p>
          <a:p>
            <a:pPr marL="109537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non-primitive-</a:t>
            </a:r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.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267568" y="3174636"/>
            <a:ext cx="8223768" cy="3081742"/>
            <a:chOff x="267568" y="3174636"/>
            <a:chExt cx="8223768" cy="30817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64" t="2650" r="15625" b="60059"/>
            <a:stretch/>
          </p:blipFill>
          <p:spPr>
            <a:xfrm>
              <a:off x="4283968" y="3614998"/>
              <a:ext cx="4207368" cy="2641380"/>
            </a:xfrm>
            <a:prstGeom prst="rect">
              <a:avLst/>
            </a:prstGeom>
          </p:spPr>
        </p:pic>
        <p:sp>
          <p:nvSpPr>
            <p:cNvPr id="3" name="Oval Callout 2"/>
            <p:cNvSpPr/>
            <p:nvPr/>
          </p:nvSpPr>
          <p:spPr>
            <a:xfrm>
              <a:off x="267568" y="3174636"/>
              <a:ext cx="4016400" cy="1910548"/>
            </a:xfrm>
            <a:prstGeom prst="wedgeEllipseCallout">
              <a:avLst>
                <a:gd name="adj1" fmla="val 123533"/>
                <a:gd name="adj2" fmla="val 37045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err="1" smtClean="0">
                  <a:solidFill>
                    <a:schemeClr val="tx1"/>
                  </a:solidFill>
                </a:rPr>
                <a:t>Put</a:t>
              </a:r>
              <a:r>
                <a:rPr lang="de-DE" sz="2800" dirty="0" smtClean="0">
                  <a:solidFill>
                    <a:schemeClr val="tx1"/>
                  </a:solidFill>
                </a:rPr>
                <a:t>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that</a:t>
              </a:r>
              <a:r>
                <a:rPr lang="de-DE" sz="2800" dirty="0" smtClean="0">
                  <a:solidFill>
                    <a:schemeClr val="tx1"/>
                  </a:solidFill>
                </a:rPr>
                <a:t> in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your</a:t>
              </a:r>
              <a:r>
                <a:rPr lang="de-DE" sz="2800" dirty="0" smtClean="0">
                  <a:solidFill>
                    <a:schemeClr val="tx1"/>
                  </a:solidFill>
                </a:rPr>
                <a:t>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pipe</a:t>
              </a:r>
              <a:r>
                <a:rPr lang="de-DE" sz="2800" dirty="0" smtClean="0">
                  <a:solidFill>
                    <a:schemeClr val="tx1"/>
                  </a:solidFill>
                </a:rPr>
                <a:t>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and</a:t>
              </a:r>
              <a:r>
                <a:rPr lang="de-DE" sz="2800" dirty="0" smtClean="0">
                  <a:solidFill>
                    <a:schemeClr val="tx1"/>
                  </a:solidFill>
                </a:rPr>
                <a:t> smoke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it</a:t>
              </a:r>
              <a:r>
                <a:rPr lang="de-DE" sz="2800" dirty="0" smtClean="0">
                  <a:solidFill>
                    <a:schemeClr val="tx1"/>
                  </a:solidFill>
                </a:rPr>
                <a:t>, Sherlock!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7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Reliable</a:t>
            </a:r>
            <a:r>
              <a:rPr lang="de-DE" dirty="0"/>
              <a:t> </a:t>
            </a:r>
            <a:r>
              <a:rPr lang="de-DE" dirty="0" err="1"/>
              <a:t>broadcast</a:t>
            </a:r>
            <a:r>
              <a:rPr lang="de-DE" dirty="0"/>
              <a:t>: </a:t>
            </a:r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33550"/>
            <a:ext cx="9144000" cy="180741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(Schmitz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Schnoebelen</a:t>
            </a:r>
            <a:r>
              <a:rPr lang="de-DE" dirty="0" smtClean="0">
                <a:solidFill>
                  <a:schemeClr val="accent1"/>
                </a:solidFill>
              </a:rPr>
              <a:t> 13)</a:t>
            </a:r>
          </a:p>
          <a:p>
            <a:pPr marL="109537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non-primitive-</a:t>
            </a:r>
            <a:r>
              <a:rPr lang="de-DE" dirty="0" err="1" smtClean="0"/>
              <a:t>recursive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0" t="12080" r="32720" b="12400"/>
          <a:stretch/>
        </p:blipFill>
        <p:spPr>
          <a:xfrm>
            <a:off x="496144" y="4077072"/>
            <a:ext cx="1440160" cy="1964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559" y="6212852"/>
            <a:ext cx="168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G. </a:t>
            </a:r>
            <a:r>
              <a:rPr lang="de-DE" sz="2400" dirty="0" err="1" smtClean="0"/>
              <a:t>Delzanno</a:t>
            </a:r>
            <a:endParaRPr lang="de-DE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131840" y="3284984"/>
            <a:ext cx="4608512" cy="2160240"/>
          </a:xfrm>
          <a:prstGeom prst="wedgeRoundRectCallout">
            <a:avLst>
              <a:gd name="adj1" fmla="val -83456"/>
              <a:gd name="adj2" fmla="val 4541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err="1" smtClean="0">
                <a:solidFill>
                  <a:schemeClr val="tx1"/>
                </a:solidFill>
              </a:rPr>
              <a:t>Don‘t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smtClean="0">
                <a:solidFill>
                  <a:schemeClr val="tx1"/>
                </a:solidFill>
              </a:rPr>
              <a:t>despair</a:t>
            </a:r>
            <a:r>
              <a:rPr lang="de-DE" sz="2400" dirty="0" smtClean="0">
                <a:solidFill>
                  <a:schemeClr val="tx1"/>
                </a:solidFill>
              </a:rPr>
              <a:t>, Sherlock!</a:t>
            </a:r>
          </a:p>
          <a:p>
            <a:r>
              <a:rPr lang="de-DE" sz="2400" dirty="0" err="1">
                <a:solidFill>
                  <a:schemeClr val="tx1"/>
                </a:solidFill>
              </a:rPr>
              <a:t>B</a:t>
            </a:r>
            <a:r>
              <a:rPr lang="de-DE" sz="2400" dirty="0" err="1" smtClean="0">
                <a:solidFill>
                  <a:schemeClr val="tx1"/>
                </a:solidFill>
              </a:rPr>
              <a:t>ackwards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reachability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useful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verification</a:t>
            </a:r>
            <a:r>
              <a:rPr lang="de-DE" sz="2400" dirty="0" smtClean="0">
                <a:solidFill>
                  <a:schemeClr val="tx1"/>
                </a:solidFill>
              </a:rPr>
              <a:t>! </a:t>
            </a:r>
            <a:r>
              <a:rPr lang="de-DE" sz="2400" dirty="0" err="1" smtClean="0">
                <a:solidFill>
                  <a:schemeClr val="tx1"/>
                </a:solidFill>
              </a:rPr>
              <a:t>I‘ve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used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prove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properties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of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a </a:t>
            </a:r>
            <a:r>
              <a:rPr lang="de-DE" sz="2400" dirty="0" err="1" smtClean="0">
                <a:solidFill>
                  <a:schemeClr val="tx1"/>
                </a:solidFill>
              </a:rPr>
              <a:t>dozen</a:t>
            </a:r>
            <a:r>
              <a:rPr lang="de-DE" sz="2400" dirty="0" smtClean="0">
                <a:solidFill>
                  <a:schemeClr val="tx1"/>
                </a:solidFill>
              </a:rPr>
              <a:t> cache-</a:t>
            </a:r>
            <a:r>
              <a:rPr lang="de-DE" sz="2400" dirty="0" err="1" smtClean="0">
                <a:solidFill>
                  <a:schemeClr val="tx1"/>
                </a:solidFill>
              </a:rPr>
              <a:t>coherence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protocols</a:t>
            </a:r>
            <a:r>
              <a:rPr lang="de-DE" sz="2400" dirty="0">
                <a:solidFill>
                  <a:schemeClr val="tx1"/>
                </a:solidFill>
              </a:rPr>
              <a:t>: </a:t>
            </a:r>
            <a:r>
              <a:rPr lang="de-DE" sz="2400" dirty="0" err="1">
                <a:solidFill>
                  <a:schemeClr val="tx1"/>
                </a:solidFill>
              </a:rPr>
              <a:t>their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templates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have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under</a:t>
            </a:r>
            <a:r>
              <a:rPr lang="de-DE" sz="2400" dirty="0">
                <a:solidFill>
                  <a:schemeClr val="tx1"/>
                </a:solidFill>
              </a:rPr>
              <a:t> 10 </a:t>
            </a:r>
            <a:r>
              <a:rPr lang="de-DE" sz="2400" dirty="0" err="1">
                <a:solidFill>
                  <a:schemeClr val="tx1"/>
                </a:solidFill>
              </a:rPr>
              <a:t>states</a:t>
            </a:r>
            <a:r>
              <a:rPr lang="de-DE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99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„</a:t>
            </a:r>
            <a:r>
              <a:rPr lang="de-DE" sz="3600" dirty="0" err="1" smtClean="0"/>
              <a:t>Why</a:t>
            </a:r>
            <a:r>
              <a:rPr lang="de-DE" sz="3600" dirty="0" smtClean="0"/>
              <a:t> </a:t>
            </a:r>
            <a:r>
              <a:rPr lang="de-DE" sz="3600" dirty="0" err="1" smtClean="0"/>
              <a:t>don´t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give</a:t>
            </a:r>
            <a:r>
              <a:rPr lang="de-DE" sz="3600" dirty="0" smtClean="0"/>
              <a:t> </a:t>
            </a:r>
            <a:r>
              <a:rPr lang="de-DE" sz="3600" dirty="0" err="1" smtClean="0"/>
              <a:t>up</a:t>
            </a:r>
            <a:r>
              <a:rPr lang="de-DE" sz="3600" dirty="0" smtClean="0"/>
              <a:t>?“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6732240" cy="5517232"/>
          </a:xfrm>
        </p:spPr>
        <p:txBody>
          <a:bodyPr>
            <a:normAutofit fontScale="92500" lnSpcReduction="10000"/>
          </a:bodyPr>
          <a:lstStyle/>
          <a:p>
            <a:pPr marL="365125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(Alan Turing, 1936)</a:t>
            </a:r>
          </a:p>
          <a:p>
            <a:pPr marL="365125" indent="0">
              <a:buNone/>
            </a:pPr>
            <a:r>
              <a:rPr lang="de-DE" dirty="0" err="1"/>
              <a:t>P</a:t>
            </a:r>
            <a:r>
              <a:rPr lang="de-DE" dirty="0" err="1" smtClean="0"/>
              <a:t>rogram</a:t>
            </a:r>
            <a:r>
              <a:rPr lang="de-DE" dirty="0" smtClean="0"/>
              <a:t> </a:t>
            </a:r>
            <a:r>
              <a:rPr lang="de-DE" dirty="0" err="1" smtClean="0"/>
              <a:t>termination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undecidable</a:t>
            </a:r>
            <a:r>
              <a:rPr lang="de-DE" dirty="0" smtClean="0"/>
              <a:t>.</a:t>
            </a:r>
          </a:p>
          <a:p>
            <a:pPr marL="365125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365125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Theorem (Henry G. Rice, 1961)</a:t>
            </a:r>
          </a:p>
          <a:p>
            <a:pPr marL="365125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Every non-trivial </a:t>
            </a:r>
            <a:r>
              <a:rPr lang="de-DE" dirty="0" err="1" smtClean="0">
                <a:solidFill>
                  <a:schemeClr val="bg1"/>
                </a:solidFill>
              </a:rPr>
              <a:t>property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programs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undecidable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pPr marL="365125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365125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Theorem (Marvin </a:t>
            </a:r>
            <a:r>
              <a:rPr lang="de-DE" dirty="0" err="1" smtClean="0">
                <a:solidFill>
                  <a:schemeClr val="bg1"/>
                </a:solidFill>
              </a:rPr>
              <a:t>Minsky</a:t>
            </a:r>
            <a:r>
              <a:rPr lang="de-DE" dirty="0" smtClean="0">
                <a:solidFill>
                  <a:schemeClr val="bg1"/>
                </a:solidFill>
              </a:rPr>
              <a:t>, 1969)</a:t>
            </a:r>
          </a:p>
          <a:p>
            <a:pPr marL="365125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Every non-trivial </a:t>
            </a:r>
            <a:r>
              <a:rPr lang="de-DE" dirty="0" err="1" smtClean="0">
                <a:solidFill>
                  <a:schemeClr val="bg1"/>
                </a:solidFill>
              </a:rPr>
              <a:t>property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while-programs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two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counter</a:t>
            </a:r>
            <a:r>
              <a:rPr lang="de-DE" dirty="0" smtClean="0">
                <a:solidFill>
                  <a:schemeClr val="bg1"/>
                </a:solidFill>
              </a:rPr>
              <a:t> variables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undecidable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pPr marL="365125" indent="0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42" y="1124743"/>
            <a:ext cx="129527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50" y="4365104"/>
            <a:ext cx="4840658" cy="22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33550"/>
            <a:ext cx="5580112" cy="5524450"/>
          </a:xfrm>
        </p:spPr>
        <p:txBody>
          <a:bodyPr>
            <a:normAutofit/>
          </a:bodyPr>
          <a:lstStyle/>
          <a:p>
            <a:pPr marL="566737" indent="-457200"/>
            <a:r>
              <a:rPr lang="de-DE" dirty="0" err="1" smtClean="0"/>
              <a:t>Two</a:t>
            </a:r>
            <a:r>
              <a:rPr lang="de-DE" dirty="0" smtClean="0"/>
              <a:t> essential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:</a:t>
            </a:r>
          </a:p>
          <a:p>
            <a:pPr marL="1023937" lvl="1" indent="-514350">
              <a:buFont typeface="+mj-lt"/>
              <a:buAutoNum type="arabicParenBoth"/>
            </a:pPr>
            <a:r>
              <a:rPr lang="de-DE" dirty="0" err="1" smtClean="0"/>
              <a:t>Everybody</a:t>
            </a:r>
            <a:r>
              <a:rPr lang="de-DE" dirty="0" smtClean="0"/>
              <a:t> </a:t>
            </a:r>
            <a:r>
              <a:rPr lang="de-DE" dirty="0" err="1" smtClean="0"/>
              <a:t>receives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message</a:t>
            </a:r>
            <a:endParaRPr lang="de-DE" dirty="0" smtClean="0"/>
          </a:p>
          <a:p>
            <a:pPr marL="1023937" lvl="1" indent="-514350">
              <a:buFont typeface="+mj-lt"/>
              <a:buAutoNum type="arabicParenBoth"/>
            </a:pPr>
            <a:r>
              <a:rPr lang="de-DE" dirty="0"/>
              <a:t>The </a:t>
            </a:r>
            <a:r>
              <a:rPr lang="de-DE" dirty="0" err="1"/>
              <a:t>crowd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a </a:t>
            </a:r>
            <a:r>
              <a:rPr lang="de-DE" dirty="0" err="1" smtClean="0"/>
              <a:t>leader</a:t>
            </a:r>
            <a:endParaRPr lang="de-DE" dirty="0" smtClean="0"/>
          </a:p>
          <a:p>
            <a:pPr marL="566737" indent="-457200"/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 smtClean="0"/>
          </a:p>
          <a:p>
            <a:pPr marL="895350" lvl="1" indent="-387350">
              <a:buFont typeface="Symbol" panose="05050102010706020507" pitchFamily="18" charset="2"/>
              <a:buChar char="-"/>
            </a:pPr>
            <a:r>
              <a:rPr lang="de-DE" dirty="0"/>
              <a:t>C</a:t>
            </a:r>
            <a:r>
              <a:rPr lang="de-DE" dirty="0" smtClean="0"/>
              <a:t>an still </a:t>
            </a:r>
            <a:r>
              <a:rPr lang="de-DE" dirty="0" err="1" smtClean="0"/>
              <a:t>produce</a:t>
            </a:r>
            <a:r>
              <a:rPr lang="de-DE" dirty="0" smtClean="0"/>
              <a:t> a </a:t>
            </a:r>
            <a:r>
              <a:rPr lang="de-DE" dirty="0" err="1" smtClean="0"/>
              <a:t>leader</a:t>
            </a:r>
            <a:endParaRPr lang="de-DE" dirty="0"/>
          </a:p>
          <a:p>
            <a:pPr marL="895350" lvl="1" indent="-387350" defTabSz="895350">
              <a:buFont typeface="Symbol" panose="05050102010706020507" pitchFamily="18" charset="2"/>
              <a:buChar char="-"/>
            </a:pPr>
            <a:r>
              <a:rPr lang="de-DE" dirty="0" smtClean="0"/>
              <a:t>Can </a:t>
            </a:r>
            <a:r>
              <a:rPr lang="de-DE" dirty="0" err="1" smtClean="0"/>
              <a:t>onl</a:t>
            </a:r>
            <a:r>
              <a:rPr lang="de-DE" dirty="0" err="1"/>
              <a:t>y</a:t>
            </a:r>
            <a:r>
              <a:rPr lang="de-DE" dirty="0" smtClean="0"/>
              <a:t> </a:t>
            </a:r>
            <a:r>
              <a:rPr lang="de-DE" dirty="0" err="1" smtClean="0"/>
              <a:t>guarantee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somebody</a:t>
            </a:r>
            <a:r>
              <a:rPr lang="de-DE" dirty="0" smtClean="0"/>
              <a:t> </a:t>
            </a:r>
            <a:r>
              <a:rPr lang="de-DE" dirty="0" err="1" smtClean="0"/>
              <a:t>receives</a:t>
            </a:r>
            <a:r>
              <a:rPr lang="de-DE" dirty="0" smtClean="0"/>
              <a:t> a      </a:t>
            </a:r>
            <a:r>
              <a:rPr lang="de-DE" dirty="0" err="1" smtClean="0"/>
              <a:t>message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268760"/>
            <a:ext cx="5436096" cy="439248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Theorem:</a:t>
            </a:r>
            <a:r>
              <a:rPr lang="de-DE" dirty="0" smtClean="0"/>
              <a:t> </a:t>
            </a:r>
          </a:p>
          <a:p>
            <a:pPr marL="109537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communicating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 global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EXSPACE-</a:t>
            </a:r>
            <a:r>
              <a:rPr lang="de-DE" dirty="0" err="1" smtClean="0"/>
              <a:t>complete</a:t>
            </a:r>
            <a:r>
              <a:rPr lang="de-DE" dirty="0" smtClean="0"/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50" y="4365104"/>
            <a:ext cx="4840658" cy="2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52736"/>
            <a:ext cx="3816424" cy="133272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Lower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bound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109537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[Lipton 1976]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1260" y="2119336"/>
            <a:ext cx="6331284" cy="3726704"/>
            <a:chOff x="6088744" y="566392"/>
            <a:chExt cx="6331284" cy="37267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744" y="1844824"/>
              <a:ext cx="2448272" cy="2448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ular Callout 3"/>
                <p:cNvSpPr/>
                <p:nvPr/>
              </p:nvSpPr>
              <p:spPr>
                <a:xfrm>
                  <a:off x="8337276" y="566392"/>
                  <a:ext cx="4082752" cy="2556864"/>
                </a:xfrm>
                <a:prstGeom prst="wedgeRoundRectCallout">
                  <a:avLst>
                    <a:gd name="adj1" fmla="val -67418"/>
                    <a:gd name="adj2" fmla="val 53917"/>
                    <a:gd name="adj3" fmla="val 16667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28638" indent="0">
                    <a:buNone/>
                  </a:pPr>
                  <a:r>
                    <a:rPr lang="de-DE" sz="2800" dirty="0" smtClean="0">
                      <a:solidFill>
                        <a:schemeClr val="tx1"/>
                      </a:solidFill>
                    </a:rPr>
                    <a:t>A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template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with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800" i="1">
                          <a:solidFill>
                            <a:schemeClr val="tx1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states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can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simulate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a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counter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counting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up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to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ounded Rectangular Callou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7276" y="566392"/>
                  <a:ext cx="4082752" cy="2556864"/>
                </a:xfrm>
                <a:prstGeom prst="wedgeRoundRectCallout">
                  <a:avLst>
                    <a:gd name="adj1" fmla="val -67418"/>
                    <a:gd name="adj2" fmla="val 53917"/>
                    <a:gd name="adj3" fmla="val 16667"/>
                  </a:avLst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36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52736"/>
            <a:ext cx="3816424" cy="133272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Lower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bound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109537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[Lipton 1976]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0" y="3397768"/>
            <a:ext cx="2448272" cy="2448272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4741168" y="1124744"/>
            <a:ext cx="3240360" cy="55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</a:pPr>
            <a:r>
              <a:rPr lang="de-DE" dirty="0" err="1" smtClean="0">
                <a:solidFill>
                  <a:srgbClr val="00B050"/>
                </a:solidFill>
              </a:rPr>
              <a:t>Upper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bound</a:t>
            </a:r>
            <a:r>
              <a:rPr lang="de-DE" dirty="0" smtClean="0">
                <a:solidFill>
                  <a:srgbClr val="00B050"/>
                </a:solidFill>
              </a:rPr>
              <a:t> [</a:t>
            </a:r>
            <a:r>
              <a:rPr lang="de-DE" dirty="0" err="1" smtClean="0">
                <a:solidFill>
                  <a:srgbClr val="00B050"/>
                </a:solidFill>
              </a:rPr>
              <a:t>Rackoff</a:t>
            </a:r>
            <a:r>
              <a:rPr lang="de-DE" dirty="0" smtClean="0">
                <a:solidFill>
                  <a:srgbClr val="00B050"/>
                </a:solidFill>
              </a:rPr>
              <a:t> 1978]: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95736" y="2608537"/>
            <a:ext cx="6535300" cy="3341537"/>
            <a:chOff x="2195736" y="1976472"/>
            <a:chExt cx="6535300" cy="33415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4" b="19267"/>
            <a:stretch/>
          </p:blipFill>
          <p:spPr>
            <a:xfrm>
              <a:off x="6230440" y="2775977"/>
              <a:ext cx="2500596" cy="25420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ular Callout 13"/>
                <p:cNvSpPr/>
                <p:nvPr/>
              </p:nvSpPr>
              <p:spPr>
                <a:xfrm>
                  <a:off x="2195736" y="1976472"/>
                  <a:ext cx="3816424" cy="2556864"/>
                </a:xfrm>
                <a:prstGeom prst="wedgeRoundRectCallout">
                  <a:avLst>
                    <a:gd name="adj1" fmla="val 75784"/>
                    <a:gd name="adj2" fmla="val 39612"/>
                    <a:gd name="adj3" fmla="val 16667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4638">
                    <a:buNone/>
                  </a:pPr>
                  <a:r>
                    <a:rPr lang="de-DE" sz="2800" dirty="0" smtClean="0">
                      <a:solidFill>
                        <a:schemeClr val="tx1"/>
                      </a:solidFill>
                    </a:rPr>
                    <a:t>If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the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goal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state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is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coverable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then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it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is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coverable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in an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instance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2800" dirty="0" err="1">
                      <a:solidFill>
                        <a:schemeClr val="tx1"/>
                      </a:solidFill>
                    </a:rPr>
                    <a:t>with</a:t>
                  </a:r>
                  <a:r>
                    <a:rPr lang="de-DE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p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</a:rPr>
                    <a:t> processes.</a:t>
                  </a:r>
                </a:p>
              </p:txBody>
            </p:sp>
          </mc:Choice>
          <mc:Fallback xmlns="">
            <p:sp>
              <p:nvSpPr>
                <p:cNvPr id="14" name="Rounded Rectangular Callout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1976472"/>
                  <a:ext cx="3816424" cy="2556864"/>
                </a:xfrm>
                <a:prstGeom prst="wedgeRoundRectCallout">
                  <a:avLst>
                    <a:gd name="adj1" fmla="val 75784"/>
                    <a:gd name="adj2" fmla="val 39612"/>
                    <a:gd name="adj3" fmla="val 16667"/>
                  </a:avLst>
                </a:prstGeom>
                <a:blipFill rotWithShape="1">
                  <a:blip r:embed="rId4"/>
                  <a:stretch>
                    <a:fillRect b="-189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45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741168" y="1124744"/>
            <a:ext cx="3240360" cy="55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</a:pPr>
            <a:r>
              <a:rPr lang="de-DE" dirty="0" err="1" smtClean="0">
                <a:solidFill>
                  <a:srgbClr val="00B050"/>
                </a:solidFill>
              </a:rPr>
              <a:t>Upper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bound</a:t>
            </a:r>
            <a:r>
              <a:rPr lang="de-DE" dirty="0" smtClean="0">
                <a:solidFill>
                  <a:srgbClr val="00B050"/>
                </a:solidFill>
              </a:rPr>
              <a:t> [</a:t>
            </a:r>
            <a:r>
              <a:rPr lang="de-DE" dirty="0" err="1" smtClean="0">
                <a:solidFill>
                  <a:srgbClr val="00B050"/>
                </a:solidFill>
              </a:rPr>
              <a:t>Rackoff</a:t>
            </a:r>
            <a:r>
              <a:rPr lang="de-DE" dirty="0" smtClean="0">
                <a:solidFill>
                  <a:srgbClr val="00B050"/>
                </a:solidFill>
              </a:rPr>
              <a:t> 1978]: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19267"/>
          <a:stretch/>
        </p:blipFill>
        <p:spPr>
          <a:xfrm>
            <a:off x="6230440" y="3408042"/>
            <a:ext cx="2500596" cy="2542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1" t="732" r="23421" b="27811"/>
          <a:stretch/>
        </p:blipFill>
        <p:spPr>
          <a:xfrm>
            <a:off x="251520" y="3217388"/>
            <a:ext cx="2602584" cy="3028747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627784" y="1340768"/>
            <a:ext cx="4104456" cy="2304256"/>
          </a:xfrm>
          <a:prstGeom prst="wedgeRoundRectCallout">
            <a:avLst>
              <a:gd name="adj1" fmla="val -66469"/>
              <a:gd name="adj2" fmla="val 8380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15875"/>
            <a:r>
              <a:rPr lang="de-DE" sz="2800" dirty="0" err="1" smtClean="0">
                <a:solidFill>
                  <a:schemeClr val="tx1"/>
                </a:solidFill>
              </a:rPr>
              <a:t>Unfortunately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  <a:r>
              <a:rPr lang="de-DE" sz="2800" dirty="0" err="1">
                <a:solidFill>
                  <a:schemeClr val="tx1"/>
                </a:solidFill>
              </a:rPr>
              <a:t>for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us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verifiers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this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upper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bound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is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algorithmically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useless</a:t>
            </a:r>
            <a:r>
              <a:rPr lang="de-DE" sz="2800" dirty="0">
                <a:solidFill>
                  <a:schemeClr val="tx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1159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4127047"/>
            <a:ext cx="5580112" cy="213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[</a:t>
            </a:r>
            <a:r>
              <a:rPr lang="de-DE" dirty="0" err="1" smtClean="0">
                <a:solidFill>
                  <a:schemeClr val="accent1"/>
                </a:solidFill>
              </a:rPr>
              <a:t>Bozzelli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Ganty</a:t>
            </a:r>
            <a:r>
              <a:rPr lang="de-DE" dirty="0" smtClean="0">
                <a:solidFill>
                  <a:schemeClr val="accent1"/>
                </a:solidFill>
              </a:rPr>
              <a:t> 2012]: </a:t>
            </a:r>
            <a:r>
              <a:rPr lang="de-DE" dirty="0" err="1" smtClean="0"/>
              <a:t>Symbolic</a:t>
            </a:r>
            <a:r>
              <a:rPr lang="de-DE" dirty="0" smtClean="0"/>
              <a:t> </a:t>
            </a:r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reachability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 in double </a:t>
            </a:r>
            <a:r>
              <a:rPr lang="de-DE" dirty="0" err="1" smtClean="0"/>
              <a:t>exponential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global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34093" b="31451"/>
          <a:stretch/>
        </p:blipFill>
        <p:spPr>
          <a:xfrm>
            <a:off x="5982291" y="2492896"/>
            <a:ext cx="2990397" cy="376695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4127047"/>
            <a:ext cx="5580112" cy="213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[</a:t>
            </a:r>
            <a:r>
              <a:rPr lang="de-DE" dirty="0" err="1" smtClean="0">
                <a:solidFill>
                  <a:schemeClr val="accent1"/>
                </a:solidFill>
              </a:rPr>
              <a:t>Bozzelli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Ganty</a:t>
            </a:r>
            <a:r>
              <a:rPr lang="de-DE" dirty="0" smtClean="0">
                <a:solidFill>
                  <a:schemeClr val="accent1"/>
                </a:solidFill>
              </a:rPr>
              <a:t> 2012]: </a:t>
            </a:r>
            <a:r>
              <a:rPr lang="de-DE" dirty="0" err="1" smtClean="0"/>
              <a:t>Symbolic</a:t>
            </a:r>
            <a:r>
              <a:rPr lang="de-DE" dirty="0" smtClean="0"/>
              <a:t> </a:t>
            </a:r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reachability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 in double </a:t>
            </a:r>
            <a:r>
              <a:rPr lang="de-DE" dirty="0" err="1" smtClean="0"/>
              <a:t>exponential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global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r>
              <a:rPr lang="de-DE" dirty="0" smtClean="0"/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25707" y="1124744"/>
            <a:ext cx="5256584" cy="2347720"/>
          </a:xfrm>
          <a:prstGeom prst="wedgeRoundRectCallout">
            <a:avLst>
              <a:gd name="adj1" fmla="val 64066"/>
              <a:gd name="adj2" fmla="val 7130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6737" indent="-457200" algn="ctr"/>
            <a:r>
              <a:rPr lang="de-DE" sz="3600" dirty="0">
                <a:solidFill>
                  <a:schemeClr val="tx1"/>
                </a:solidFill>
              </a:rPr>
              <a:t>Love </a:t>
            </a:r>
            <a:r>
              <a:rPr lang="de-DE" sz="3600" dirty="0" err="1">
                <a:solidFill>
                  <a:schemeClr val="tx1"/>
                </a:solidFill>
              </a:rPr>
              <a:t>it!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</a:p>
          <a:p>
            <a:pPr marL="19050" indent="-19050"/>
            <a:r>
              <a:rPr lang="de-DE" sz="2800" dirty="0">
                <a:solidFill>
                  <a:schemeClr val="tx1"/>
                </a:solidFill>
              </a:rPr>
              <a:t>But </a:t>
            </a:r>
            <a:r>
              <a:rPr lang="de-DE" sz="2800" dirty="0" err="1">
                <a:solidFill>
                  <a:schemeClr val="tx1"/>
                </a:solidFill>
              </a:rPr>
              <a:t>backwards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algorithms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often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generate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too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many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unreachable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states</a:t>
            </a:r>
            <a:r>
              <a:rPr lang="de-DE" sz="2800" dirty="0" smtClean="0">
                <a:solidFill>
                  <a:schemeClr val="tx1"/>
                </a:solidFill>
              </a:rPr>
              <a:t>! </a:t>
            </a:r>
            <a:r>
              <a:rPr lang="de-DE" sz="2800" dirty="0" err="1" smtClean="0">
                <a:solidFill>
                  <a:schemeClr val="tx1"/>
                </a:solidFill>
              </a:rPr>
              <a:t>Cant´t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you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come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up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with</a:t>
            </a:r>
            <a:r>
              <a:rPr lang="de-DE" sz="2800" dirty="0" smtClean="0">
                <a:solidFill>
                  <a:schemeClr val="tx1"/>
                </a:solidFill>
              </a:rPr>
              <a:t> a </a:t>
            </a:r>
            <a:r>
              <a:rPr lang="de-DE" sz="2800" dirty="0" err="1" smtClean="0">
                <a:solidFill>
                  <a:schemeClr val="tx1"/>
                </a:solidFill>
              </a:rPr>
              <a:t>forward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exploration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algorithm</a:t>
            </a:r>
            <a:r>
              <a:rPr lang="de-DE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4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</p:spPr>
            <p:txBody>
              <a:bodyPr>
                <a:normAutofit/>
              </a:bodyPr>
              <a:lstStyle/>
              <a:p>
                <a:pPr marL="109537" indent="0">
                  <a:buNone/>
                </a:pPr>
                <a:r>
                  <a:rPr lang="de-DE" sz="3400" dirty="0" smtClean="0">
                    <a:solidFill>
                      <a:schemeClr val="accent1"/>
                    </a:solidFill>
                  </a:rPr>
                  <a:t>The </a:t>
                </a:r>
                <a:r>
                  <a:rPr lang="de-DE" sz="3400" dirty="0" err="1" smtClean="0">
                    <a:solidFill>
                      <a:schemeClr val="accent1"/>
                    </a:solidFill>
                  </a:rPr>
                  <a:t>Karp</a:t>
                </a:r>
                <a:r>
                  <a:rPr lang="de-DE" sz="3400" dirty="0" smtClean="0">
                    <a:solidFill>
                      <a:schemeClr val="accent1"/>
                    </a:solidFill>
                  </a:rPr>
                  <a:t>-Miller </a:t>
                </a:r>
                <a:r>
                  <a:rPr lang="de-DE" sz="3400" dirty="0" err="1" smtClean="0">
                    <a:solidFill>
                      <a:schemeClr val="accent1"/>
                    </a:solidFill>
                  </a:rPr>
                  <a:t>coverability</a:t>
                </a:r>
                <a:r>
                  <a:rPr lang="de-DE" sz="3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3400" dirty="0" err="1" smtClean="0">
                    <a:solidFill>
                      <a:schemeClr val="accent1"/>
                    </a:solidFill>
                  </a:rPr>
                  <a:t>graph</a:t>
                </a:r>
                <a:r>
                  <a:rPr lang="de-DE" sz="3400" dirty="0" smtClean="0">
                    <a:solidFill>
                      <a:schemeClr val="accent1"/>
                    </a:solidFill>
                  </a:rPr>
                  <a:t> (1969).</a:t>
                </a:r>
              </a:p>
              <a:p>
                <a:pPr marL="566737" indent="-457200">
                  <a:lnSpc>
                    <a:spcPct val="150000"/>
                  </a:lnSpc>
                </a:pPr>
                <a:r>
                  <a:rPr lang="de-DE" dirty="0" err="1" smtClean="0"/>
                  <a:t>Configuration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de-DE" i="1" smtClean="0">
                        <a:solidFill>
                          <a:srgbClr val="00B050"/>
                        </a:solidFill>
                        <a:latin typeface="Cambria Math"/>
                      </a:rPr>
                      <m:t>4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marL="566737" indent="-457200"/>
                <a:r>
                  <a:rPr lang="de-DE" dirty="0" err="1" smtClean="0"/>
                  <a:t>Generalized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configuration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3, 2 </m:t>
                        </m:r>
                      </m:e>
                    </m:d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/>
                      </a:rPr>
                      <m:t>4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528638" indent="0">
                  <a:buNone/>
                </a:pPr>
                <a:r>
                  <a:rPr lang="de-DE" dirty="0" err="1" smtClean="0"/>
                  <a:t>where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/>
                  <a:t>stands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arbitrarily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“</a:t>
                </a:r>
              </a:p>
              <a:p>
                <a:pPr marL="530225" indent="-438150"/>
                <a:r>
                  <a:rPr lang="de-DE" dirty="0" err="1" smtClean="0"/>
                  <a:t>Initially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0,…, 0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marL="566737" indent="-457200"/>
                <a:r>
                  <a:rPr lang="de-DE" dirty="0" err="1" smtClean="0"/>
                  <a:t>Construct</a:t>
                </a:r>
                <a:r>
                  <a:rPr lang="de-DE" dirty="0" smtClean="0"/>
                  <a:t> a „</a:t>
                </a:r>
                <a:r>
                  <a:rPr lang="de-DE" dirty="0" err="1" smtClean="0"/>
                  <a:t>forward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reachability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“:</a:t>
                </a:r>
              </a:p>
              <a:p>
                <a:pPr marL="617538" lvl="1" indent="0">
                  <a:buNone/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de-DE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smtClean="0">
                            <a:latin typeface="Cambria Math"/>
                          </a:rPr>
                          <m:t>𝑤</m:t>
                        </m:r>
                        <m:r>
                          <a:rPr lang="de-DE" b="0" i="1" smtClean="0">
                            <a:latin typeface="Cambria Math"/>
                          </a:rPr>
                          <m:t>(3)</m:t>
                        </m:r>
                      </m:e>
                    </m:groupChr>
                    <m:r>
                      <a:rPr lang="de-DE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then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1, 2 </m:t>
                        </m:r>
                      </m:e>
                    </m:d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/>
                      </a:rPr>
                      <m:t>5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)→</m:t>
                    </m:r>
                    <m:d>
                      <m:dPr>
                        <m:endChr m:val="|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1, 3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/>
                      </a:rPr>
                      <m:t>3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b="0" dirty="0" smtClean="0">
                  <a:solidFill>
                    <a:srgbClr val="FF0000"/>
                  </a:solidFill>
                </a:endParaRPr>
              </a:p>
              <a:p>
                <a:pPr marL="674688" indent="-582613"/>
                <a:r>
                  <a:rPr lang="de-DE" dirty="0" smtClean="0"/>
                  <a:t>Problem: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termination</a:t>
                </a:r>
                <a:endParaRPr lang="de-DE" b="0" dirty="0" smtClean="0">
                  <a:solidFill>
                    <a:srgbClr val="FF0000"/>
                  </a:solidFill>
                </a:endParaRPr>
              </a:p>
              <a:p>
                <a:pPr marL="622300" indent="0">
                  <a:buNone/>
                </a:pPr>
                <a:endParaRPr lang="de-DE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  <a:blipFill rotWithShape="1">
                <a:blip r:embed="rId2"/>
                <a:stretch>
                  <a:fillRect l="-797" t="-1493" r="-12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r="24882" b="34933"/>
          <a:stretch/>
        </p:blipFill>
        <p:spPr>
          <a:xfrm>
            <a:off x="7697628" y="3036952"/>
            <a:ext cx="1182564" cy="169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12352"/>
          <a:stretch/>
        </p:blipFill>
        <p:spPr>
          <a:xfrm>
            <a:off x="7639686" y="1140768"/>
            <a:ext cx="129844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</p:spPr>
            <p:txBody>
              <a:bodyPr>
                <a:normAutofit/>
              </a:bodyPr>
              <a:lstStyle/>
              <a:p>
                <a:pPr marL="566737" indent="-457200"/>
                <a:r>
                  <a:rPr lang="de-DE" dirty="0" smtClean="0"/>
                  <a:t>„</a:t>
                </a:r>
                <a:r>
                  <a:rPr lang="de-DE" dirty="0" err="1" smtClean="0"/>
                  <a:t>Accelerate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construction</a:t>
                </a:r>
                <a:r>
                  <a:rPr lang="de-DE" dirty="0" smtClean="0"/>
                  <a:t>:</a:t>
                </a:r>
              </a:p>
              <a:p>
                <a:pPr marL="622300" lvl="1" indent="0">
                  <a:buNone/>
                </a:pPr>
                <a:r>
                  <a:rPr lang="de-DE" dirty="0" smtClean="0"/>
                  <a:t>Change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latin typeface="Cambria Math"/>
                          </a:rPr>
                          <m:t>, 1, 1, 0 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 </m:t>
                    </m:r>
                    <m:r>
                      <a:rPr lang="de-DE" i="1" smtClean="0">
                        <a:solidFill>
                          <a:srgbClr val="00B050"/>
                        </a:solidFill>
                        <a:latin typeface="Cambria Math"/>
                      </a:rPr>
                      <m:t>5</m:t>
                    </m:r>
                    <m:r>
                      <a:rPr lang="de-DE" i="1">
                        <a:latin typeface="Cambria Math"/>
                      </a:rPr>
                      <m:t>)</m:t>
                    </m:r>
                    <m:r>
                      <a:rPr lang="de-DE" b="0" i="1" smtClean="0">
                        <a:latin typeface="Cambria Math"/>
                      </a:rPr>
                      <m:t>→⋯→</m:t>
                    </m:r>
                    <m:d>
                      <m:dPr>
                        <m:endChr m:val="|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𝜔</m:t>
                        </m:r>
                        <m:r>
                          <a:rPr lang="de-DE" b="0" i="1" smtClean="0">
                            <a:latin typeface="Cambria Math"/>
                          </a:rPr>
                          <m:t>,2, 1,3 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/>
                      </a:rPr>
                      <m:t>5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marL="622300" lvl="1" indent="0">
                  <a:buNone/>
                </a:pPr>
                <a:r>
                  <a:rPr lang="de-DE" dirty="0" err="1"/>
                  <a:t>t</a:t>
                </a:r>
                <a:r>
                  <a:rPr lang="de-DE" dirty="0" err="1" smtClean="0"/>
                  <a:t>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1, 1,0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de-DE" i="1" smtClean="0">
                        <a:solidFill>
                          <a:srgbClr val="00B050"/>
                        </a:solidFill>
                        <a:latin typeface="Cambria Math"/>
                      </a:rPr>
                      <m:t>5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)→⋯→</m:t>
                    </m:r>
                    <m:d>
                      <m:dPr>
                        <m:endChr m:val="|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de-DE" i="1" smtClean="0">
                        <a:solidFill>
                          <a:srgbClr val="00B050"/>
                        </a:solidFill>
                        <a:latin typeface="Cambria Math"/>
                      </a:rPr>
                      <m:t>5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dirty="0">
                  <a:solidFill>
                    <a:srgbClr val="FF0000"/>
                  </a:solidFill>
                </a:endParaRPr>
              </a:p>
              <a:p>
                <a:pPr marL="622300" indent="-530225"/>
                <a:r>
                  <a:rPr lang="de-DE" dirty="0" smtClean="0">
                    <a:solidFill>
                      <a:schemeClr val="accent1"/>
                    </a:solidFill>
                  </a:rPr>
                  <a:t>Theorem:</a:t>
                </a:r>
                <a:r>
                  <a:rPr lang="de-DE" dirty="0" smtClean="0"/>
                  <a:t> </a:t>
                </a:r>
                <a:r>
                  <a:rPr lang="de-DE" dirty="0"/>
                  <a:t> </a:t>
                </a:r>
                <a:r>
                  <a:rPr lang="de-DE" dirty="0" smtClean="0"/>
                  <a:t>The </a:t>
                </a:r>
                <a:r>
                  <a:rPr lang="de-DE" dirty="0" err="1" smtClean="0"/>
                  <a:t>Karp</a:t>
                </a:r>
                <a:r>
                  <a:rPr lang="de-DE" dirty="0" smtClean="0"/>
                  <a:t>-Miller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always</a:t>
                </a:r>
                <a:r>
                  <a:rPr lang="de-DE" dirty="0" smtClean="0"/>
                  <a:t> finite.</a:t>
                </a:r>
              </a:p>
              <a:p>
                <a:pPr marL="92075" indent="0">
                  <a:buNone/>
                </a:pPr>
                <a:endParaRPr lang="de-DE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  <a:blipFill rotWithShape="1">
                <a:blip r:embed="rId2"/>
                <a:stretch>
                  <a:fillRect l="-637" t="-13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r="24882" b="34933"/>
          <a:stretch/>
        </p:blipFill>
        <p:spPr>
          <a:xfrm>
            <a:off x="7697628" y="3036952"/>
            <a:ext cx="1182564" cy="169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12352"/>
          <a:stretch/>
        </p:blipFill>
        <p:spPr>
          <a:xfrm>
            <a:off x="7639686" y="1140768"/>
            <a:ext cx="129844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</p:spPr>
            <p:txBody>
              <a:bodyPr>
                <a:normAutofit/>
              </a:bodyPr>
              <a:lstStyle/>
              <a:p>
                <a:pPr marL="566737" indent="-457200"/>
                <a:r>
                  <a:rPr lang="de-DE" dirty="0" smtClean="0"/>
                  <a:t>„</a:t>
                </a:r>
                <a:r>
                  <a:rPr lang="de-DE" dirty="0" err="1" smtClean="0"/>
                  <a:t>Accelerate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construction</a:t>
                </a:r>
                <a:r>
                  <a:rPr lang="de-DE" dirty="0" smtClean="0"/>
                  <a:t>:</a:t>
                </a:r>
              </a:p>
              <a:p>
                <a:pPr marL="622300" lvl="1" indent="0">
                  <a:buNone/>
                </a:pPr>
                <a:r>
                  <a:rPr lang="de-DE" dirty="0" smtClean="0"/>
                  <a:t>Change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latin typeface="Cambria Math"/>
                          </a:rPr>
                          <m:t>, 1, 1, 0 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 5)</m:t>
                    </m:r>
                    <m:r>
                      <a:rPr lang="de-DE" b="0" i="1" smtClean="0">
                        <a:latin typeface="Cambria Math"/>
                      </a:rPr>
                      <m:t>→⋯→</m:t>
                    </m:r>
                    <m:d>
                      <m:dPr>
                        <m:endChr m:val="|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𝜔</m:t>
                        </m:r>
                        <m:r>
                          <a:rPr lang="de-DE" b="0" i="1" smtClean="0">
                            <a:latin typeface="Cambria Math"/>
                          </a:rPr>
                          <m:t>,2, 1,3 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 5)</m:t>
                    </m:r>
                  </m:oMath>
                </a14:m>
                <a:endParaRPr lang="de-DE" dirty="0" smtClean="0"/>
              </a:p>
              <a:p>
                <a:pPr marL="622300" lvl="1" indent="0">
                  <a:buNone/>
                </a:pPr>
                <a:r>
                  <a:rPr lang="de-DE" dirty="0" err="1"/>
                  <a:t>t</a:t>
                </a:r>
                <a:r>
                  <a:rPr lang="de-DE" dirty="0" err="1" smtClean="0"/>
                  <a:t>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1, 1,0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5)→⋯→</m:t>
                    </m:r>
                    <m:d>
                      <m:dPr>
                        <m:endChr m:val="|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5)</m:t>
                    </m:r>
                  </m:oMath>
                </a14:m>
                <a:endParaRPr lang="de-DE" dirty="0">
                  <a:solidFill>
                    <a:srgbClr val="FF0000"/>
                  </a:solidFill>
                </a:endParaRPr>
              </a:p>
              <a:p>
                <a:pPr marL="622300" indent="-530225"/>
                <a:r>
                  <a:rPr lang="de-DE" dirty="0" smtClean="0">
                    <a:solidFill>
                      <a:schemeClr val="accent1"/>
                    </a:solidFill>
                  </a:rPr>
                  <a:t>Theorem:</a:t>
                </a:r>
                <a:r>
                  <a:rPr lang="de-DE" dirty="0" smtClean="0"/>
                  <a:t> </a:t>
                </a:r>
                <a:r>
                  <a:rPr lang="de-DE" dirty="0"/>
                  <a:t> </a:t>
                </a:r>
                <a:r>
                  <a:rPr lang="de-DE" dirty="0" smtClean="0"/>
                  <a:t>The </a:t>
                </a:r>
                <a:r>
                  <a:rPr lang="de-DE" dirty="0" err="1" smtClean="0"/>
                  <a:t>Karp</a:t>
                </a:r>
                <a:r>
                  <a:rPr lang="de-DE" dirty="0" smtClean="0"/>
                  <a:t>-Miller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always</a:t>
                </a:r>
                <a:r>
                  <a:rPr lang="de-DE" dirty="0" smtClean="0"/>
                  <a:t> finite.</a:t>
                </a:r>
              </a:p>
              <a:p>
                <a:pPr marL="622300" indent="-530225"/>
                <a:r>
                  <a:rPr lang="de-DE" dirty="0" smtClean="0"/>
                  <a:t>But</a:t>
                </a:r>
                <a:r>
                  <a:rPr lang="de-DE" dirty="0" smtClean="0"/>
                  <a:t>: </a:t>
                </a:r>
                <a:r>
                  <a:rPr lang="de-DE" dirty="0"/>
                  <a:t>The </a:t>
                </a:r>
                <a:r>
                  <a:rPr lang="de-DE" dirty="0" err="1"/>
                  <a:t>Karp</a:t>
                </a:r>
                <a:r>
                  <a:rPr lang="de-DE" dirty="0"/>
                  <a:t>-Miller </a:t>
                </a:r>
                <a:r>
                  <a:rPr lang="de-DE" dirty="0" err="1"/>
                  <a:t>graph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non-primitive </a:t>
                </a:r>
                <a:r>
                  <a:rPr lang="de-DE" dirty="0" err="1"/>
                  <a:t>recursive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.</a:t>
                </a:r>
              </a:p>
              <a:p>
                <a:pPr marL="92075" indent="0">
                  <a:buNone/>
                </a:pPr>
                <a:endParaRPr lang="de-DE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  <a:blipFill rotWithShape="1">
                <a:blip r:embed="rId2"/>
                <a:stretch>
                  <a:fillRect l="-637" t="-1386" r="-11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r="24882" b="34933"/>
          <a:stretch/>
        </p:blipFill>
        <p:spPr>
          <a:xfrm>
            <a:off x="7697628" y="3036952"/>
            <a:ext cx="1182564" cy="169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12352"/>
          <a:stretch/>
        </p:blipFill>
        <p:spPr>
          <a:xfrm>
            <a:off x="7639686" y="1140768"/>
            <a:ext cx="129844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„</a:t>
            </a:r>
            <a:r>
              <a:rPr lang="de-DE" sz="3600" dirty="0" err="1" smtClean="0"/>
              <a:t>Why</a:t>
            </a:r>
            <a:r>
              <a:rPr lang="de-DE" sz="3600" dirty="0" smtClean="0"/>
              <a:t> </a:t>
            </a:r>
            <a:r>
              <a:rPr lang="de-DE" sz="3600" dirty="0" err="1" smtClean="0"/>
              <a:t>don´t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give</a:t>
            </a:r>
            <a:r>
              <a:rPr lang="de-DE" sz="3600" dirty="0" smtClean="0"/>
              <a:t> </a:t>
            </a:r>
            <a:r>
              <a:rPr lang="de-DE" sz="3600" dirty="0" err="1" smtClean="0"/>
              <a:t>up</a:t>
            </a:r>
            <a:r>
              <a:rPr lang="de-DE" sz="3600" dirty="0" smtClean="0"/>
              <a:t>?“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6732240" cy="5517232"/>
          </a:xfrm>
        </p:spPr>
        <p:txBody>
          <a:bodyPr>
            <a:normAutofit fontScale="92500" lnSpcReduction="10000"/>
          </a:bodyPr>
          <a:lstStyle/>
          <a:p>
            <a:pPr marL="365125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(Alan Turing, 1936)</a:t>
            </a:r>
          </a:p>
          <a:p>
            <a:pPr marL="365125" indent="0">
              <a:buNone/>
            </a:pPr>
            <a:r>
              <a:rPr lang="de-DE" dirty="0" err="1"/>
              <a:t>P</a:t>
            </a:r>
            <a:r>
              <a:rPr lang="de-DE" dirty="0" err="1" smtClean="0"/>
              <a:t>rogram</a:t>
            </a:r>
            <a:r>
              <a:rPr lang="de-DE" dirty="0" smtClean="0"/>
              <a:t> </a:t>
            </a:r>
            <a:r>
              <a:rPr lang="de-DE" dirty="0" err="1" smtClean="0"/>
              <a:t>termination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undecidable</a:t>
            </a:r>
            <a:r>
              <a:rPr lang="de-DE" dirty="0" smtClean="0"/>
              <a:t>.</a:t>
            </a:r>
          </a:p>
          <a:p>
            <a:pPr marL="365125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365125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(Henry G. Rice, 1961)</a:t>
            </a:r>
          </a:p>
          <a:p>
            <a:pPr marL="365125" indent="0">
              <a:buNone/>
            </a:pPr>
            <a:r>
              <a:rPr lang="de-DE" dirty="0" smtClean="0"/>
              <a:t>Every non-trivial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undecidable</a:t>
            </a:r>
            <a:r>
              <a:rPr lang="de-DE" dirty="0" smtClean="0"/>
              <a:t>.</a:t>
            </a:r>
          </a:p>
          <a:p>
            <a:pPr marL="365125" indent="0">
              <a:buNone/>
            </a:pPr>
            <a:endParaRPr lang="de-DE" dirty="0" smtClean="0"/>
          </a:p>
          <a:p>
            <a:pPr marL="365125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Theorem (Marvin </a:t>
            </a:r>
            <a:r>
              <a:rPr lang="de-DE" dirty="0" err="1" smtClean="0">
                <a:solidFill>
                  <a:schemeClr val="bg1"/>
                </a:solidFill>
              </a:rPr>
              <a:t>Minsky</a:t>
            </a:r>
            <a:r>
              <a:rPr lang="de-DE" dirty="0" smtClean="0">
                <a:solidFill>
                  <a:schemeClr val="bg1"/>
                </a:solidFill>
              </a:rPr>
              <a:t>, 1969)</a:t>
            </a:r>
          </a:p>
          <a:p>
            <a:pPr marL="365125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Every non-trivial </a:t>
            </a:r>
            <a:r>
              <a:rPr lang="de-DE" dirty="0" err="1" smtClean="0">
                <a:solidFill>
                  <a:schemeClr val="bg1"/>
                </a:solidFill>
              </a:rPr>
              <a:t>property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while-programs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two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counter</a:t>
            </a:r>
            <a:r>
              <a:rPr lang="de-DE" dirty="0" smtClean="0">
                <a:solidFill>
                  <a:schemeClr val="bg1"/>
                </a:solidFill>
              </a:rPr>
              <a:t> variables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undecidable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pPr marL="365125" indent="0">
              <a:buNone/>
            </a:pP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42" y="1124743"/>
            <a:ext cx="1295270" cy="16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1"/>
          <a:stretch/>
        </p:blipFill>
        <p:spPr>
          <a:xfrm>
            <a:off x="7344275" y="2959194"/>
            <a:ext cx="1269829" cy="16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</p:spPr>
            <p:txBody>
              <a:bodyPr>
                <a:normAutofit/>
              </a:bodyPr>
              <a:lstStyle/>
              <a:p>
                <a:pPr marL="566737" indent="-457200"/>
                <a:r>
                  <a:rPr lang="de-DE" dirty="0" smtClean="0"/>
                  <a:t>„</a:t>
                </a:r>
                <a:r>
                  <a:rPr lang="de-DE" dirty="0" err="1" smtClean="0"/>
                  <a:t>Accelerate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construction</a:t>
                </a:r>
                <a:r>
                  <a:rPr lang="de-DE" dirty="0" smtClean="0"/>
                  <a:t>:</a:t>
                </a:r>
              </a:p>
              <a:p>
                <a:pPr marL="622300" lvl="1" indent="0">
                  <a:buNone/>
                </a:pPr>
                <a:r>
                  <a:rPr lang="de-DE" dirty="0" smtClean="0"/>
                  <a:t>Change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latin typeface="Cambria Math"/>
                          </a:rPr>
                          <m:t>, 1, 1, 0 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 5)</m:t>
                    </m:r>
                    <m:r>
                      <a:rPr lang="de-DE" b="0" i="1" smtClean="0">
                        <a:latin typeface="Cambria Math"/>
                      </a:rPr>
                      <m:t>→⋯→</m:t>
                    </m:r>
                    <m:d>
                      <m:dPr>
                        <m:endChr m:val="|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𝜔</m:t>
                        </m:r>
                        <m:r>
                          <a:rPr lang="de-DE" b="0" i="1" smtClean="0">
                            <a:latin typeface="Cambria Math"/>
                          </a:rPr>
                          <m:t>,2, 1,3 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 5)</m:t>
                    </m:r>
                  </m:oMath>
                </a14:m>
                <a:endParaRPr lang="de-DE" dirty="0" smtClean="0"/>
              </a:p>
              <a:p>
                <a:pPr marL="622300" lvl="1" indent="0">
                  <a:buNone/>
                </a:pPr>
                <a:r>
                  <a:rPr lang="de-DE" dirty="0" err="1"/>
                  <a:t>t</a:t>
                </a:r>
                <a:r>
                  <a:rPr lang="de-DE" dirty="0" err="1" smtClean="0"/>
                  <a:t>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1, 1,0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5)→⋯→</m:t>
                    </m:r>
                    <m:d>
                      <m:dPr>
                        <m:endChr m:val="|"/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 5)</m:t>
                    </m:r>
                  </m:oMath>
                </a14:m>
                <a:endParaRPr lang="de-DE" dirty="0">
                  <a:solidFill>
                    <a:srgbClr val="FF0000"/>
                  </a:solidFill>
                </a:endParaRPr>
              </a:p>
              <a:p>
                <a:pPr marL="622300" indent="-530225"/>
                <a:r>
                  <a:rPr lang="de-DE" dirty="0" smtClean="0">
                    <a:solidFill>
                      <a:schemeClr val="accent1"/>
                    </a:solidFill>
                  </a:rPr>
                  <a:t>Theorem:</a:t>
                </a:r>
                <a:r>
                  <a:rPr lang="de-DE" dirty="0" smtClean="0"/>
                  <a:t> </a:t>
                </a:r>
                <a:r>
                  <a:rPr lang="de-DE" dirty="0"/>
                  <a:t> </a:t>
                </a:r>
                <a:r>
                  <a:rPr lang="de-DE" dirty="0" smtClean="0"/>
                  <a:t>The </a:t>
                </a:r>
                <a:r>
                  <a:rPr lang="de-DE" dirty="0" err="1" smtClean="0"/>
                  <a:t>Karp</a:t>
                </a:r>
                <a:r>
                  <a:rPr lang="de-DE" dirty="0" smtClean="0"/>
                  <a:t>-Miller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always</a:t>
                </a:r>
                <a:r>
                  <a:rPr lang="de-DE" dirty="0" smtClean="0"/>
                  <a:t> finite.</a:t>
                </a:r>
              </a:p>
              <a:p>
                <a:pPr marL="622300" indent="-530225"/>
                <a:r>
                  <a:rPr lang="de-DE" dirty="0" smtClean="0"/>
                  <a:t>But</a:t>
                </a:r>
                <a:r>
                  <a:rPr lang="de-DE" dirty="0" smtClean="0"/>
                  <a:t>: </a:t>
                </a:r>
                <a:r>
                  <a:rPr lang="de-DE" dirty="0"/>
                  <a:t>The </a:t>
                </a:r>
                <a:r>
                  <a:rPr lang="de-DE" dirty="0" err="1"/>
                  <a:t>Karp</a:t>
                </a:r>
                <a:r>
                  <a:rPr lang="de-DE" dirty="0"/>
                  <a:t>-Miller </a:t>
                </a:r>
                <a:r>
                  <a:rPr lang="de-DE" dirty="0" err="1"/>
                  <a:t>graph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non-primitive </a:t>
                </a:r>
                <a:r>
                  <a:rPr lang="de-DE" dirty="0" err="1"/>
                  <a:t>recursive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.</a:t>
                </a:r>
              </a:p>
              <a:p>
                <a:pPr marL="92075" indent="0">
                  <a:buNone/>
                </a:pPr>
                <a:endParaRPr lang="de-DE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552" y="1140176"/>
                <a:ext cx="7652238" cy="5717824"/>
              </a:xfrm>
              <a:blipFill rotWithShape="1">
                <a:blip r:embed="rId2"/>
                <a:stretch>
                  <a:fillRect l="-637" t="-1386" r="-11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r="24882" b="34933"/>
          <a:stretch/>
        </p:blipFill>
        <p:spPr>
          <a:xfrm>
            <a:off x="7697628" y="3036952"/>
            <a:ext cx="1182564" cy="169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12352"/>
          <a:stretch/>
        </p:blipFill>
        <p:spPr>
          <a:xfrm>
            <a:off x="7639686" y="1140768"/>
            <a:ext cx="1298448" cy="17281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15616" y="2664707"/>
            <a:ext cx="5861932" cy="3615677"/>
            <a:chOff x="251520" y="2630458"/>
            <a:chExt cx="5861932" cy="36156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01" t="732" r="23421" b="27811"/>
            <a:stretch/>
          </p:blipFill>
          <p:spPr>
            <a:xfrm>
              <a:off x="251520" y="3217388"/>
              <a:ext cx="2602584" cy="3028747"/>
            </a:xfrm>
            <a:prstGeom prst="rect">
              <a:avLst/>
            </a:prstGeom>
          </p:spPr>
        </p:pic>
        <p:sp>
          <p:nvSpPr>
            <p:cNvPr id="11" name="Rounded Rectangular Callout 10"/>
            <p:cNvSpPr/>
            <p:nvPr/>
          </p:nvSpPr>
          <p:spPr>
            <a:xfrm>
              <a:off x="2542922" y="2630458"/>
              <a:ext cx="3570530" cy="1173860"/>
            </a:xfrm>
            <a:prstGeom prst="wedgeRoundRectCallout">
              <a:avLst>
                <a:gd name="adj1" fmla="val -65006"/>
                <a:gd name="adj2" fmla="val 94675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66737" indent="-457200" algn="ctr"/>
              <a:r>
                <a:rPr lang="de-DE" sz="3600" dirty="0" err="1" smtClean="0">
                  <a:solidFill>
                    <a:schemeClr val="tx1"/>
                  </a:solidFill>
                </a:rPr>
                <a:t>Don´t</a:t>
              </a:r>
              <a:r>
                <a:rPr lang="de-DE" sz="3600" dirty="0" smtClean="0">
                  <a:solidFill>
                    <a:schemeClr val="tx1"/>
                  </a:solidFill>
                </a:rPr>
                <a:t> </a:t>
              </a:r>
              <a:r>
                <a:rPr lang="de-DE" sz="3600" dirty="0" err="1" smtClean="0">
                  <a:solidFill>
                    <a:schemeClr val="tx1"/>
                  </a:solidFill>
                </a:rPr>
                <a:t>love</a:t>
              </a:r>
              <a:r>
                <a:rPr lang="de-DE" sz="3600" dirty="0" smtClean="0">
                  <a:solidFill>
                    <a:schemeClr val="tx1"/>
                  </a:solidFill>
                </a:rPr>
                <a:t> </a:t>
              </a:r>
              <a:r>
                <a:rPr lang="de-DE" sz="3600" dirty="0" err="1">
                  <a:solidFill>
                    <a:schemeClr val="tx1"/>
                  </a:solidFill>
                </a:rPr>
                <a:t>it!</a:t>
              </a:r>
              <a:r>
                <a:rPr lang="de-DE" sz="36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1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12552" y="1140176"/>
                <a:ext cx="8977040" cy="5717824"/>
              </a:xfrm>
            </p:spPr>
            <p:txBody>
              <a:bodyPr>
                <a:normAutofit/>
              </a:bodyPr>
              <a:lstStyle/>
              <a:p>
                <a:pPr marL="566737" indent="-457200"/>
                <a:r>
                  <a:rPr lang="de-DE" dirty="0" err="1" smtClean="0">
                    <a:solidFill>
                      <a:schemeClr val="accent1"/>
                    </a:solidFill>
                  </a:rPr>
                  <a:t>Expand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Enlarge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, Check [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Geeraerts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smtClean="0">
                    <a:solidFill>
                      <a:schemeClr val="accent1"/>
                    </a:solidFill>
                  </a:rPr>
                  <a:t>et al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. 2004]</a:t>
                </a:r>
              </a:p>
              <a:p>
                <a:pPr marL="895350" lvl="1" indent="-347663">
                  <a:buFont typeface="Symbol" panose="05050102010706020507" pitchFamily="18" charset="2"/>
                  <a:buChar char="-"/>
                </a:pPr>
                <a:r>
                  <a:rPr lang="de-DE" dirty="0" smtClean="0"/>
                  <a:t>The </a:t>
                </a:r>
                <a:r>
                  <a:rPr lang="de-DE" dirty="0" err="1" smtClean="0"/>
                  <a:t>Karp</a:t>
                </a:r>
                <a:r>
                  <a:rPr lang="de-DE" dirty="0" smtClean="0"/>
                  <a:t>-Miller </a:t>
                </a:r>
                <a:r>
                  <a:rPr lang="de-DE" dirty="0" err="1" smtClean="0"/>
                  <a:t>acceleration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exact</a:t>
                </a:r>
                <a:r>
                  <a:rPr lang="de-DE" dirty="0" smtClean="0"/>
                  <a:t>“: 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introduces</a:t>
                </a:r>
                <a:r>
                  <a:rPr lang="de-DE" dirty="0" smtClean="0"/>
                  <a:t> an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de-DE" dirty="0" smtClean="0"/>
                  <a:t> when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safe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do so.</a:t>
                </a:r>
              </a:p>
              <a:p>
                <a:pPr marL="895350" lvl="1" indent="-347663">
                  <a:buFont typeface="Symbol" panose="05050102010706020507" pitchFamily="18" charset="2"/>
                  <a:buChar char="-"/>
                </a:pPr>
                <a:r>
                  <a:rPr lang="de-DE" dirty="0" err="1" smtClean="0"/>
                  <a:t>Construct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instead</a:t>
                </a:r>
                <a:r>
                  <a:rPr lang="de-DE" dirty="0" smtClean="0"/>
                  <a:t>  a </a:t>
                </a:r>
                <a:r>
                  <a:rPr lang="de-DE" dirty="0" err="1" smtClean="0"/>
                  <a:t>sequence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/>
                  <a:t> </a:t>
                </a:r>
                <a:r>
                  <a:rPr lang="de-DE" dirty="0" smtClean="0"/>
                  <a:t>„</a:t>
                </a:r>
                <a:r>
                  <a:rPr lang="de-DE" dirty="0" err="1" smtClean="0"/>
                  <a:t>overapproximations</a:t>
                </a:r>
                <a:r>
                  <a:rPr lang="de-DE" dirty="0" smtClean="0"/>
                  <a:t>“ :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-</a:t>
                </a:r>
                <a:r>
                  <a:rPr lang="de-DE" dirty="0" err="1" smtClean="0"/>
                  <a:t>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overapproximation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identifies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  <m:r>
                      <a:rPr lang="de-DE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processes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arbitrarily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“.</a:t>
                </a:r>
              </a:p>
              <a:p>
                <a:pPr marL="604837" indent="-457200"/>
                <a:r>
                  <a:rPr lang="de-DE" dirty="0" smtClean="0">
                    <a:solidFill>
                      <a:schemeClr val="bg1"/>
                    </a:solidFill>
                  </a:rPr>
                  <a:t>Theorem [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Majumdar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, Zhang 13]: The EEC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algorithm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solves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coverability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in double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exponential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time.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552" y="1140176"/>
                <a:ext cx="8977040" cy="5717824"/>
              </a:xfrm>
              <a:blipFill rotWithShape="1">
                <a:blip r:embed="rId2"/>
                <a:stretch>
                  <a:fillRect l="-339" t="-13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12552" y="1140176"/>
                <a:ext cx="8977040" cy="5717824"/>
              </a:xfrm>
            </p:spPr>
            <p:txBody>
              <a:bodyPr>
                <a:normAutofit/>
              </a:bodyPr>
              <a:lstStyle/>
              <a:p>
                <a:pPr marL="566737" indent="-457200"/>
                <a:r>
                  <a:rPr lang="de-DE" dirty="0" err="1" smtClean="0">
                    <a:solidFill>
                      <a:schemeClr val="accent1"/>
                    </a:solidFill>
                  </a:rPr>
                  <a:t>Expand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Enlarge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, Check [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Geeraerts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i="1" dirty="0" smtClean="0">
                    <a:solidFill>
                      <a:schemeClr val="accent1"/>
                    </a:solidFill>
                  </a:rPr>
                  <a:t>et al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. 2004]</a:t>
                </a:r>
              </a:p>
              <a:p>
                <a:pPr marL="895350" lvl="1" indent="-347663">
                  <a:buFont typeface="Symbol" panose="05050102010706020507" pitchFamily="18" charset="2"/>
                  <a:buChar char="-"/>
                </a:pPr>
                <a:r>
                  <a:rPr lang="de-DE" dirty="0" smtClean="0"/>
                  <a:t>The </a:t>
                </a:r>
                <a:r>
                  <a:rPr lang="de-DE" dirty="0" err="1" smtClean="0"/>
                  <a:t>Karp</a:t>
                </a:r>
                <a:r>
                  <a:rPr lang="de-DE" dirty="0" smtClean="0"/>
                  <a:t>-Miller </a:t>
                </a:r>
                <a:r>
                  <a:rPr lang="de-DE" dirty="0" err="1" smtClean="0"/>
                  <a:t>acceleration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exact</a:t>
                </a:r>
                <a:r>
                  <a:rPr lang="de-DE" dirty="0" smtClean="0"/>
                  <a:t>“: 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introduces</a:t>
                </a:r>
                <a:r>
                  <a:rPr lang="de-DE" dirty="0" smtClean="0"/>
                  <a:t> an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de-DE" dirty="0" smtClean="0"/>
                  <a:t> when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safe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do so</a:t>
                </a:r>
              </a:p>
              <a:p>
                <a:pPr marL="895350" lvl="1" indent="-347663">
                  <a:buFont typeface="Symbol" panose="05050102010706020507" pitchFamily="18" charset="2"/>
                  <a:buChar char="-"/>
                </a:pPr>
                <a:r>
                  <a:rPr lang="de-DE" dirty="0" err="1" smtClean="0"/>
                  <a:t>Construct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instead</a:t>
                </a:r>
                <a:r>
                  <a:rPr lang="de-DE" dirty="0" smtClean="0"/>
                  <a:t>  a </a:t>
                </a:r>
                <a:r>
                  <a:rPr lang="de-DE" dirty="0" err="1" smtClean="0"/>
                  <a:t>sequence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/>
                  <a:t> </a:t>
                </a:r>
                <a:r>
                  <a:rPr lang="de-DE" dirty="0" smtClean="0"/>
                  <a:t>„</a:t>
                </a:r>
                <a:r>
                  <a:rPr lang="de-DE" dirty="0" err="1" smtClean="0"/>
                  <a:t>overapproximations</a:t>
                </a:r>
                <a:r>
                  <a:rPr lang="de-DE" dirty="0" smtClean="0"/>
                  <a:t>“ :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-</a:t>
                </a:r>
                <a:r>
                  <a:rPr lang="de-DE" dirty="0" err="1" smtClean="0"/>
                  <a:t>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overapproximation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identifies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  <m:r>
                      <a:rPr lang="de-DE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processes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arbitrarily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“.</a:t>
                </a:r>
              </a:p>
              <a:p>
                <a:pPr marL="604837" indent="-457200"/>
                <a:r>
                  <a:rPr lang="de-DE" dirty="0" smtClean="0">
                    <a:solidFill>
                      <a:schemeClr val="accent1"/>
                    </a:solidFill>
                  </a:rPr>
                  <a:t>Theorem [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Majumdar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, Zhang 2013]: </a:t>
                </a:r>
                <a:r>
                  <a:rPr lang="de-DE" dirty="0" smtClean="0"/>
                  <a:t>The EEC </a:t>
                </a:r>
                <a:r>
                  <a:rPr lang="de-DE" dirty="0" err="1" smtClean="0"/>
                  <a:t>algorithm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solves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coverability</a:t>
                </a:r>
                <a:r>
                  <a:rPr lang="de-DE" dirty="0" smtClean="0"/>
                  <a:t> in double </a:t>
                </a:r>
                <a:r>
                  <a:rPr lang="de-DE" dirty="0" err="1" smtClean="0"/>
                  <a:t>exponential</a:t>
                </a:r>
                <a:r>
                  <a:rPr lang="de-DE" dirty="0" smtClean="0"/>
                  <a:t> time.</a:t>
                </a:r>
                <a:endParaRPr lang="de-DE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552" y="1140176"/>
                <a:ext cx="8977040" cy="5717824"/>
              </a:xfrm>
              <a:blipFill rotWithShape="1">
                <a:blip r:embed="rId2"/>
                <a:stretch>
                  <a:fillRect l="-339" t="-13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Rendez-Vous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31016"/>
            <a:ext cx="6012160" cy="5717824"/>
          </a:xfrm>
        </p:spPr>
        <p:txBody>
          <a:bodyPr>
            <a:normAutofit/>
          </a:bodyPr>
          <a:lstStyle/>
          <a:p>
            <a:pPr marL="566737" indent="-457200"/>
            <a:r>
              <a:rPr lang="de-DE" dirty="0" smtClean="0"/>
              <a:t>Recall: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leader</a:t>
            </a:r>
            <a:r>
              <a:rPr lang="de-DE" dirty="0"/>
              <a:t>, </a:t>
            </a:r>
            <a:r>
              <a:rPr lang="de-DE" dirty="0" err="1" smtClean="0"/>
              <a:t>and</a:t>
            </a:r>
            <a:endParaRPr lang="de-DE" dirty="0"/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 smtClean="0"/>
              <a:t>guarantees</a:t>
            </a:r>
            <a:r>
              <a:rPr lang="de-DE" dirty="0" smtClean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somebody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receives</a:t>
            </a:r>
            <a:r>
              <a:rPr lang="de-DE" dirty="0"/>
              <a:t> a </a:t>
            </a:r>
            <a:r>
              <a:rPr lang="de-DE" dirty="0" err="1"/>
              <a:t>message</a:t>
            </a:r>
            <a:endParaRPr lang="de-DE" dirty="0"/>
          </a:p>
          <a:p>
            <a:pPr marL="623887" indent="-514350"/>
            <a:endParaRPr lang="de-DE" dirty="0" smtClean="0"/>
          </a:p>
          <a:p>
            <a:pPr marL="623887" indent="-514350"/>
            <a:r>
              <a:rPr lang="de-DE" dirty="0" smtClean="0"/>
              <a:t>The </a:t>
            </a:r>
            <a:r>
              <a:rPr lang="de-DE" dirty="0" err="1" smtClean="0"/>
              <a:t>rendez-vous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endParaRPr lang="de-DE" dirty="0" smtClean="0"/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 smtClean="0"/>
              <a:t>guarantees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somebody</a:t>
            </a:r>
            <a:r>
              <a:rPr lang="de-DE" dirty="0" smtClean="0"/>
              <a:t> </a:t>
            </a:r>
            <a:r>
              <a:rPr lang="de-DE" dirty="0" err="1" smtClean="0"/>
              <a:t>receives</a:t>
            </a:r>
            <a:r>
              <a:rPr lang="de-DE" dirty="0" smtClean="0"/>
              <a:t> a </a:t>
            </a:r>
            <a:r>
              <a:rPr lang="de-DE" dirty="0" err="1" smtClean="0"/>
              <a:t>message</a:t>
            </a:r>
            <a:r>
              <a:rPr lang="de-DE" dirty="0" smtClean="0"/>
              <a:t>, but</a:t>
            </a:r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rgbClr val="FF0000"/>
                </a:solidFill>
              </a:rPr>
              <a:t>cannot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produce</a:t>
            </a:r>
            <a:r>
              <a:rPr lang="de-DE" dirty="0" smtClean="0">
                <a:solidFill>
                  <a:srgbClr val="FF0000"/>
                </a:solidFill>
              </a:rPr>
              <a:t> a </a:t>
            </a:r>
            <a:r>
              <a:rPr lang="de-DE" dirty="0" err="1" smtClean="0">
                <a:solidFill>
                  <a:srgbClr val="FF0000"/>
                </a:solidFill>
              </a:rPr>
              <a:t>leader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488389" cy="20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48" y="1196752"/>
            <a:ext cx="3488389" cy="2084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Rendez-Vous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2" y="1131016"/>
                <a:ext cx="6012161" cy="5726984"/>
              </a:xfrm>
            </p:spPr>
            <p:txBody>
              <a:bodyPr>
                <a:normAutofit lnSpcReduction="10000"/>
              </a:bodyPr>
              <a:lstStyle/>
              <a:p>
                <a:pPr marL="109537" indent="0">
                  <a:buNone/>
                </a:pPr>
                <a:r>
                  <a:rPr lang="de-DE" dirty="0" smtClean="0">
                    <a:solidFill>
                      <a:schemeClr val="accent1"/>
                    </a:solidFill>
                  </a:rPr>
                  <a:t>Theorem [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folklore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?, E. 2014]</a:t>
                </a:r>
              </a:p>
              <a:p>
                <a:pPr marL="109537" indent="0">
                  <a:buNone/>
                </a:pPr>
                <a:r>
                  <a:rPr lang="de-DE" dirty="0" smtClean="0"/>
                  <a:t>The </a:t>
                </a:r>
                <a:r>
                  <a:rPr lang="de-DE" dirty="0" err="1" smtClean="0"/>
                  <a:t>coverability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problem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communicating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rendez-vous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and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having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a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symmetric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initial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configuration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polynomial</a:t>
                </a:r>
                <a:r>
                  <a:rPr lang="de-DE" dirty="0" smtClean="0"/>
                  <a:t>.</a:t>
                </a:r>
              </a:p>
              <a:p>
                <a:pPr marL="109537" indent="0">
                  <a:buNone/>
                </a:pPr>
                <a:endParaRPr lang="de-DE" dirty="0"/>
              </a:p>
              <a:p>
                <a:pPr marL="109537" indent="0">
                  <a:buNone/>
                </a:pPr>
                <a:r>
                  <a:rPr lang="de-DE" dirty="0" smtClean="0">
                    <a:solidFill>
                      <a:schemeClr val="accent1"/>
                    </a:solidFill>
                  </a:rPr>
                  <a:t>Main </a:t>
                </a:r>
                <a:r>
                  <a:rPr lang="de-DE" dirty="0" err="1" smtClean="0">
                    <a:solidFill>
                      <a:schemeClr val="accent1"/>
                    </a:solidFill>
                  </a:rPr>
                  <a:t>intuition</a:t>
                </a:r>
                <a:r>
                  <a:rPr lang="de-DE" dirty="0" smtClean="0">
                    <a:solidFill>
                      <a:schemeClr val="accent1"/>
                    </a:solidFill>
                  </a:rPr>
                  <a:t>: </a:t>
                </a:r>
                <a:r>
                  <a:rPr lang="de-DE" dirty="0" smtClean="0"/>
                  <a:t>The </a:t>
                </a:r>
                <a:r>
                  <a:rPr lang="de-DE" dirty="0" err="1" smtClean="0"/>
                  <a:t>nodes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Karp</a:t>
                </a:r>
                <a:r>
                  <a:rPr lang="de-DE" dirty="0" smtClean="0"/>
                  <a:t>-Miller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vectors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whose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components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either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0.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1131016"/>
                <a:ext cx="6012161" cy="5726984"/>
              </a:xfrm>
              <a:blipFill rotWithShape="1">
                <a:blip r:embed="rId3"/>
                <a:stretch>
                  <a:fillRect l="-710" t="-22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7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95" y="2636912"/>
            <a:ext cx="3488389" cy="2084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1" y="1131016"/>
            <a:ext cx="5653292" cy="5726984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</a:t>
            </a:r>
          </a:p>
          <a:p>
            <a:pPr marL="109537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communicating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rendez-vous</a:t>
            </a:r>
            <a:r>
              <a:rPr lang="de-DE" dirty="0" smtClean="0"/>
              <a:t> </a:t>
            </a:r>
            <a:r>
              <a:rPr lang="de-DE" dirty="0" err="1" smtClean="0"/>
              <a:t>whose</a:t>
            </a:r>
            <a:r>
              <a:rPr lang="de-DE" dirty="0" smtClean="0"/>
              <a:t> initial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leader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EXPSPACE-</a:t>
            </a:r>
            <a:r>
              <a:rPr lang="de-DE" dirty="0" err="1" smtClean="0"/>
              <a:t>complete</a:t>
            </a:r>
            <a:r>
              <a:rPr lang="de-DE" dirty="0" smtClean="0"/>
              <a:t>.</a:t>
            </a:r>
          </a:p>
          <a:p>
            <a:pPr marL="109537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2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71" y="2492896"/>
            <a:ext cx="4011689" cy="207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6084168" cy="5517232"/>
          </a:xfrm>
        </p:spPr>
        <p:txBody>
          <a:bodyPr/>
          <a:lstStyle/>
          <a:p>
            <a:r>
              <a:rPr lang="de-DE" dirty="0" err="1" smtClean="0"/>
              <a:t>Locking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networked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dynamic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membership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Vehicular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de-DE" dirty="0" smtClean="0"/>
          </a:p>
          <a:p>
            <a:pPr lvl="1"/>
            <a:r>
              <a:rPr lang="de-DE" dirty="0" smtClean="0"/>
              <a:t>Ad-hoc </a:t>
            </a:r>
            <a:r>
              <a:rPr lang="de-DE" dirty="0" err="1" smtClean="0"/>
              <a:t>networks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5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6084168" cy="5517232"/>
          </a:xfrm>
        </p:spPr>
        <p:txBody>
          <a:bodyPr>
            <a:normAutofit lnSpcReduction="10000"/>
          </a:bodyPr>
          <a:lstStyle/>
          <a:p>
            <a:pPr marL="623887" indent="-514350"/>
            <a:r>
              <a:rPr lang="de-DE" dirty="0"/>
              <a:t>Recall: The </a:t>
            </a:r>
            <a:r>
              <a:rPr lang="de-DE" dirty="0" err="1"/>
              <a:t>rendez-vous</a:t>
            </a:r>
            <a:r>
              <a:rPr lang="de-DE" dirty="0"/>
              <a:t> </a:t>
            </a:r>
            <a:r>
              <a:rPr lang="de-DE" dirty="0" err="1"/>
              <a:t>mechanism</a:t>
            </a:r>
            <a:endParaRPr lang="de-DE" dirty="0"/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/>
              <a:t>guarantees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somebody</a:t>
            </a:r>
            <a:r>
              <a:rPr lang="de-DE" dirty="0"/>
              <a:t> </a:t>
            </a:r>
            <a:r>
              <a:rPr lang="de-DE" dirty="0" err="1"/>
              <a:t>receives</a:t>
            </a:r>
            <a:r>
              <a:rPr lang="de-DE" dirty="0"/>
              <a:t> a </a:t>
            </a:r>
            <a:r>
              <a:rPr lang="de-DE" dirty="0" err="1"/>
              <a:t>message</a:t>
            </a:r>
            <a:r>
              <a:rPr lang="de-DE" dirty="0"/>
              <a:t>, but</a:t>
            </a:r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a </a:t>
            </a:r>
            <a:r>
              <a:rPr lang="de-DE" dirty="0" err="1"/>
              <a:t>leader</a:t>
            </a:r>
            <a:endParaRPr lang="de-DE" dirty="0"/>
          </a:p>
          <a:p>
            <a:pPr marL="623887" indent="-514350"/>
            <a:endParaRPr lang="de-DE" dirty="0"/>
          </a:p>
          <a:p>
            <a:pPr marL="623887" indent="-514350"/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a </a:t>
            </a:r>
            <a:r>
              <a:rPr lang="de-DE" dirty="0" err="1" smtClean="0"/>
              <a:t>leader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endParaRPr lang="de-DE" dirty="0"/>
          </a:p>
          <a:p>
            <a:pPr marL="1023937" lvl="1" indent="-514350">
              <a:buFont typeface="Symbol" panose="05050102010706020507" pitchFamily="18" charset="2"/>
              <a:buChar char="-"/>
            </a:pP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guarantee</a:t>
            </a:r>
            <a:r>
              <a:rPr lang="de-DE" dirty="0" smtClean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somebody</a:t>
            </a:r>
            <a:r>
              <a:rPr lang="de-DE" dirty="0"/>
              <a:t> </a:t>
            </a:r>
            <a:r>
              <a:rPr lang="de-DE" dirty="0" err="1"/>
              <a:t>receives</a:t>
            </a:r>
            <a:r>
              <a:rPr lang="de-DE" dirty="0"/>
              <a:t> a </a:t>
            </a:r>
            <a:r>
              <a:rPr lang="de-DE" dirty="0" err="1" smtClean="0"/>
              <a:t>message</a:t>
            </a:r>
            <a:r>
              <a:rPr lang="de-DE" dirty="0" smtClean="0"/>
              <a:t> (</a:t>
            </a:r>
            <a:r>
              <a:rPr lang="de-DE" dirty="0" err="1" smtClean="0"/>
              <a:t>overwrites</a:t>
            </a:r>
            <a:r>
              <a:rPr lang="de-DE" dirty="0" smtClean="0"/>
              <a:t>)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11" y="2636912"/>
            <a:ext cx="4011689" cy="20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28" y="4149080"/>
            <a:ext cx="4011689" cy="207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68760"/>
            <a:ext cx="914400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Arial" panose="020B0604020202020204" pitchFamily="34" charset="0"/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[E.,</a:t>
            </a:r>
            <a:r>
              <a:rPr lang="de-DE" dirty="0" err="1" smtClean="0">
                <a:solidFill>
                  <a:schemeClr val="accent1"/>
                </a:solidFill>
              </a:rPr>
              <a:t>Ganty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Majumdar</a:t>
            </a:r>
            <a:r>
              <a:rPr lang="de-DE" dirty="0" smtClean="0">
                <a:solidFill>
                  <a:schemeClr val="accent1"/>
                </a:solidFill>
              </a:rPr>
              <a:t> 2013, E. 2014]</a:t>
            </a:r>
          </a:p>
          <a:p>
            <a:pPr marL="109537" indent="0">
              <a:buFont typeface="Arial" panose="020B0604020202020204" pitchFamily="34" charset="0"/>
              <a:buNone/>
            </a:pP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symmetric</a:t>
            </a:r>
            <a:r>
              <a:rPr lang="de-DE" dirty="0" smtClean="0"/>
              <a:t> initial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polynomial</a:t>
            </a:r>
            <a:r>
              <a:rPr lang="de-DE" dirty="0" smtClean="0"/>
              <a:t>.</a:t>
            </a:r>
          </a:p>
          <a:p>
            <a:pPr marL="109537" indent="0">
              <a:buNone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initial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 smtClean="0"/>
              <a:t>leader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NP-</a:t>
            </a:r>
            <a:r>
              <a:rPr lang="de-DE" dirty="0" err="1" smtClean="0"/>
              <a:t>complete</a:t>
            </a:r>
            <a:r>
              <a:rPr lang="de-DE" dirty="0"/>
              <a:t>.</a:t>
            </a:r>
          </a:p>
          <a:p>
            <a:pPr marL="109537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109537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8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28" y="4149080"/>
            <a:ext cx="4011689" cy="207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68760"/>
            <a:ext cx="914400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Arial" panose="020B0604020202020204" pitchFamily="34" charset="0"/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[E.,</a:t>
            </a:r>
            <a:r>
              <a:rPr lang="de-DE" dirty="0" err="1" smtClean="0">
                <a:solidFill>
                  <a:schemeClr val="accent1"/>
                </a:solidFill>
              </a:rPr>
              <a:t>Ganty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Majumdar</a:t>
            </a:r>
            <a:r>
              <a:rPr lang="de-DE" dirty="0" smtClean="0">
                <a:solidFill>
                  <a:schemeClr val="accent1"/>
                </a:solidFill>
              </a:rPr>
              <a:t> 2013, E. 2014]</a:t>
            </a:r>
          </a:p>
          <a:p>
            <a:pPr marL="109537" indent="0">
              <a:buFont typeface="Arial" panose="020B0604020202020204" pitchFamily="34" charset="0"/>
              <a:buNone/>
            </a:pPr>
            <a:r>
              <a:rPr lang="de-DE" dirty="0" smtClean="0"/>
              <a:t>The </a:t>
            </a:r>
            <a:r>
              <a:rPr lang="de-DE" dirty="0" err="1" smtClean="0"/>
              <a:t>coverability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symmetric</a:t>
            </a:r>
            <a:r>
              <a:rPr lang="de-DE" dirty="0" smtClean="0"/>
              <a:t> initial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polynomial</a:t>
            </a:r>
            <a:r>
              <a:rPr lang="de-DE" dirty="0" smtClean="0"/>
              <a:t>.</a:t>
            </a:r>
          </a:p>
          <a:p>
            <a:pPr marL="109537" indent="0">
              <a:buNone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initial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 smtClean="0"/>
              <a:t>leader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NP-</a:t>
            </a:r>
            <a:r>
              <a:rPr lang="de-DE" dirty="0" err="1" smtClean="0"/>
              <a:t>complete</a:t>
            </a:r>
            <a:r>
              <a:rPr lang="de-DE" dirty="0"/>
              <a:t>.</a:t>
            </a:r>
          </a:p>
          <a:p>
            <a:pPr marL="109537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109537" indent="0"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564904"/>
            <a:ext cx="5483218" cy="4063054"/>
            <a:chOff x="238984" y="2737320"/>
            <a:chExt cx="5483218" cy="40630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01" t="732" r="23421" b="27811"/>
            <a:stretch/>
          </p:blipFill>
          <p:spPr>
            <a:xfrm>
              <a:off x="238984" y="3771627"/>
              <a:ext cx="2602584" cy="3028747"/>
            </a:xfrm>
            <a:prstGeom prst="rect">
              <a:avLst/>
            </a:prstGeom>
          </p:spPr>
        </p:pic>
        <p:sp>
          <p:nvSpPr>
            <p:cNvPr id="8" name="Rounded Rectangular Callout 7"/>
            <p:cNvSpPr/>
            <p:nvPr/>
          </p:nvSpPr>
          <p:spPr>
            <a:xfrm>
              <a:off x="2553850" y="2737320"/>
              <a:ext cx="3168352" cy="1512168"/>
            </a:xfrm>
            <a:prstGeom prst="wedgeRoundRectCallout">
              <a:avLst>
                <a:gd name="adj1" fmla="val -66469"/>
                <a:gd name="adj2" fmla="val 83806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indent="15875"/>
              <a:r>
                <a:rPr lang="de-DE" sz="3200" dirty="0" smtClean="0">
                  <a:solidFill>
                    <a:schemeClr val="tx1"/>
                  </a:solidFill>
                </a:rPr>
                <a:t>Love </a:t>
              </a:r>
              <a:r>
                <a:rPr lang="de-DE" sz="3200" dirty="0" err="1" smtClean="0">
                  <a:solidFill>
                    <a:schemeClr val="tx1"/>
                  </a:solidFill>
                </a:rPr>
                <a:t>it!</a:t>
              </a:r>
              <a:endParaRPr lang="de-DE" sz="3200" dirty="0" smtClean="0">
                <a:solidFill>
                  <a:schemeClr val="tx1"/>
                </a:solidFill>
              </a:endParaRPr>
            </a:p>
            <a:p>
              <a:pPr marL="92075" indent="15875"/>
              <a:r>
                <a:rPr lang="de-DE" sz="2800" dirty="0" smtClean="0">
                  <a:solidFill>
                    <a:schemeClr val="tx1"/>
                  </a:solidFill>
                </a:rPr>
                <a:t>Piece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of</a:t>
              </a:r>
              <a:r>
                <a:rPr lang="de-DE" sz="2800" dirty="0" smtClean="0">
                  <a:solidFill>
                    <a:schemeClr val="tx1"/>
                  </a:solidFill>
                </a:rPr>
                <a:t>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cake</a:t>
              </a:r>
              <a:r>
                <a:rPr lang="de-DE" sz="2800" dirty="0" smtClean="0">
                  <a:solidFill>
                    <a:schemeClr val="tx1"/>
                  </a:solidFill>
                </a:rPr>
                <a:t>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for</a:t>
              </a:r>
              <a:r>
                <a:rPr lang="de-DE" sz="2800" dirty="0" smtClean="0">
                  <a:solidFill>
                    <a:schemeClr val="tx1"/>
                  </a:solidFill>
                </a:rPr>
                <a:t> 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our</a:t>
              </a:r>
              <a:r>
                <a:rPr lang="de-DE" sz="2800" dirty="0" smtClean="0">
                  <a:solidFill>
                    <a:schemeClr val="tx1"/>
                  </a:solidFill>
                </a:rPr>
                <a:t> SMT-</a:t>
              </a:r>
              <a:r>
                <a:rPr lang="de-DE" sz="2800" dirty="0" err="1" smtClean="0">
                  <a:solidFill>
                    <a:schemeClr val="tx1"/>
                  </a:solidFill>
                </a:rPr>
                <a:t>solvers</a:t>
              </a:r>
              <a:r>
                <a:rPr lang="de-DE" sz="2800" dirty="0" smtClean="0">
                  <a:solidFill>
                    <a:schemeClr val="tx1"/>
                  </a:solidFill>
                </a:rPr>
                <a:t> …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„</a:t>
            </a:r>
            <a:r>
              <a:rPr lang="de-DE" sz="3600" dirty="0" err="1" smtClean="0"/>
              <a:t>Why</a:t>
            </a:r>
            <a:r>
              <a:rPr lang="de-DE" sz="3600" dirty="0" smtClean="0"/>
              <a:t> </a:t>
            </a:r>
            <a:r>
              <a:rPr lang="de-DE" sz="3600" dirty="0" err="1"/>
              <a:t>don´t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give</a:t>
            </a:r>
            <a:r>
              <a:rPr lang="de-DE" sz="3600" dirty="0"/>
              <a:t> </a:t>
            </a:r>
            <a:r>
              <a:rPr lang="de-DE" sz="3600" dirty="0" err="1"/>
              <a:t>up</a:t>
            </a:r>
            <a:r>
              <a:rPr lang="de-DE" sz="3600" dirty="0" smtClean="0"/>
              <a:t>?“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6732240" cy="5517232"/>
          </a:xfrm>
        </p:spPr>
        <p:txBody>
          <a:bodyPr>
            <a:normAutofit fontScale="92500" lnSpcReduction="10000"/>
          </a:bodyPr>
          <a:lstStyle/>
          <a:p>
            <a:pPr marL="365125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(Alan Turing, 1936)</a:t>
            </a:r>
          </a:p>
          <a:p>
            <a:pPr marL="365125" indent="0">
              <a:buNone/>
            </a:pPr>
            <a:r>
              <a:rPr lang="de-DE" dirty="0" err="1"/>
              <a:t>P</a:t>
            </a:r>
            <a:r>
              <a:rPr lang="de-DE" dirty="0" err="1" smtClean="0"/>
              <a:t>rogram</a:t>
            </a:r>
            <a:r>
              <a:rPr lang="de-DE" dirty="0" smtClean="0"/>
              <a:t> </a:t>
            </a:r>
            <a:r>
              <a:rPr lang="de-DE" dirty="0" err="1" smtClean="0"/>
              <a:t>termination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undecidable</a:t>
            </a:r>
            <a:r>
              <a:rPr lang="de-DE" dirty="0" smtClean="0"/>
              <a:t>.</a:t>
            </a:r>
          </a:p>
          <a:p>
            <a:pPr marL="365125" indent="0">
              <a:buNone/>
            </a:pPr>
            <a:endParaRPr lang="de-DE" dirty="0" smtClean="0">
              <a:solidFill>
                <a:schemeClr val="accent1"/>
              </a:solidFill>
            </a:endParaRPr>
          </a:p>
          <a:p>
            <a:pPr marL="365125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(Henry G. Rice, 1961)</a:t>
            </a:r>
          </a:p>
          <a:p>
            <a:pPr marL="365125" indent="0">
              <a:buNone/>
            </a:pPr>
            <a:r>
              <a:rPr lang="de-DE" dirty="0" smtClean="0"/>
              <a:t>Every non-trivial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undecidable</a:t>
            </a:r>
            <a:r>
              <a:rPr lang="de-DE" dirty="0" smtClean="0"/>
              <a:t>.</a:t>
            </a:r>
          </a:p>
          <a:p>
            <a:pPr marL="365125" indent="0">
              <a:buNone/>
            </a:pPr>
            <a:endParaRPr lang="de-DE" dirty="0" smtClean="0"/>
          </a:p>
          <a:p>
            <a:pPr marL="365125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(Marvin </a:t>
            </a:r>
            <a:r>
              <a:rPr lang="de-DE" dirty="0" err="1" smtClean="0">
                <a:solidFill>
                  <a:schemeClr val="accent1"/>
                </a:solidFill>
              </a:rPr>
              <a:t>Minsky</a:t>
            </a:r>
            <a:r>
              <a:rPr lang="de-DE" dirty="0" smtClean="0">
                <a:solidFill>
                  <a:schemeClr val="accent1"/>
                </a:solidFill>
              </a:rPr>
              <a:t>, 1969)</a:t>
            </a:r>
          </a:p>
          <a:p>
            <a:pPr marL="365125" indent="0">
              <a:buNone/>
            </a:pPr>
            <a:r>
              <a:rPr lang="de-DE" dirty="0" smtClean="0"/>
              <a:t>Every non-trivial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while-programs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counter</a:t>
            </a:r>
            <a:r>
              <a:rPr lang="de-DE" dirty="0" smtClean="0"/>
              <a:t> variables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undecidable</a:t>
            </a:r>
            <a:r>
              <a:rPr lang="de-DE" dirty="0" smtClean="0"/>
              <a:t>.</a:t>
            </a:r>
          </a:p>
          <a:p>
            <a:pPr marL="365125" indent="0">
              <a:buNone/>
            </a:pP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42" y="1124743"/>
            <a:ext cx="1295270" cy="16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31047" b="28267"/>
          <a:stretch/>
        </p:blipFill>
        <p:spPr>
          <a:xfrm>
            <a:off x="7355442" y="4750272"/>
            <a:ext cx="1258662" cy="16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1"/>
          <a:stretch/>
        </p:blipFill>
        <p:spPr>
          <a:xfrm>
            <a:off x="7344275" y="2959194"/>
            <a:ext cx="1269829" cy="16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46" y="3212976"/>
            <a:ext cx="4011689" cy="207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2"/>
            <a:ext cx="9144000" cy="1867642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sz="3000" dirty="0" smtClean="0">
                <a:solidFill>
                  <a:schemeClr val="accent1"/>
                </a:solidFill>
              </a:rPr>
              <a:t>Theorem </a:t>
            </a:r>
            <a:r>
              <a:rPr lang="de-DE" sz="3000" dirty="0">
                <a:solidFill>
                  <a:schemeClr val="accent1"/>
                </a:solidFill>
              </a:rPr>
              <a:t>[E.,</a:t>
            </a:r>
            <a:r>
              <a:rPr lang="de-DE" sz="3000" dirty="0" err="1">
                <a:solidFill>
                  <a:schemeClr val="accent1"/>
                </a:solidFill>
              </a:rPr>
              <a:t>Ganty</a:t>
            </a:r>
            <a:r>
              <a:rPr lang="de-DE" sz="3000" dirty="0">
                <a:solidFill>
                  <a:schemeClr val="accent1"/>
                </a:solidFill>
              </a:rPr>
              <a:t>, </a:t>
            </a:r>
            <a:r>
              <a:rPr lang="de-DE" sz="3000" dirty="0" err="1">
                <a:solidFill>
                  <a:schemeClr val="accent1"/>
                </a:solidFill>
              </a:rPr>
              <a:t>Majumdar</a:t>
            </a:r>
            <a:r>
              <a:rPr lang="de-DE" sz="3000" dirty="0">
                <a:solidFill>
                  <a:schemeClr val="accent1"/>
                </a:solidFill>
              </a:rPr>
              <a:t> 2013]</a:t>
            </a:r>
          </a:p>
          <a:p>
            <a:pPr marL="109537" indent="0">
              <a:buNone/>
            </a:pPr>
            <a:r>
              <a:rPr lang="de-DE" sz="3000" dirty="0" smtClean="0"/>
              <a:t>The </a:t>
            </a:r>
            <a:r>
              <a:rPr lang="de-DE" sz="3000" dirty="0" err="1" smtClean="0"/>
              <a:t>problem</a:t>
            </a:r>
            <a:r>
              <a:rPr lang="de-DE" sz="3000" dirty="0" smtClean="0"/>
              <a:t> </a:t>
            </a:r>
            <a:r>
              <a:rPr lang="de-DE" sz="3000" dirty="0" err="1" smtClean="0"/>
              <a:t>remains</a:t>
            </a:r>
            <a:r>
              <a:rPr lang="de-DE" sz="3000" dirty="0" smtClean="0"/>
              <a:t> NP-</a:t>
            </a:r>
            <a:r>
              <a:rPr lang="de-DE" sz="3000" dirty="0" err="1" smtClean="0"/>
              <a:t>complete</a:t>
            </a:r>
            <a:r>
              <a:rPr lang="de-DE" sz="3000" dirty="0" smtClean="0"/>
              <a:t> </a:t>
            </a:r>
            <a:r>
              <a:rPr lang="de-DE" sz="3000" dirty="0" err="1" smtClean="0"/>
              <a:t>if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template</a:t>
            </a:r>
            <a:r>
              <a:rPr lang="de-DE" sz="3000" dirty="0" smtClean="0"/>
              <a:t> </a:t>
            </a:r>
            <a:r>
              <a:rPr lang="de-DE" sz="3000" dirty="0" err="1" smtClean="0"/>
              <a:t>is</a:t>
            </a:r>
            <a:r>
              <a:rPr lang="de-DE" sz="3000" dirty="0" smtClean="0"/>
              <a:t> a </a:t>
            </a:r>
            <a:r>
              <a:rPr lang="de-DE" sz="3000" dirty="0" err="1" smtClean="0"/>
              <a:t>polytime</a:t>
            </a:r>
            <a:r>
              <a:rPr lang="de-DE" sz="3000" dirty="0" smtClean="0"/>
              <a:t> Turing </a:t>
            </a:r>
            <a:r>
              <a:rPr lang="de-DE" sz="3000" dirty="0" err="1" smtClean="0"/>
              <a:t>machine</a:t>
            </a:r>
            <a:endParaRPr lang="de-DE" sz="3000" dirty="0" smtClean="0"/>
          </a:p>
          <a:p>
            <a:pPr marL="109537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46" y="3212976"/>
            <a:ext cx="4011689" cy="207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2"/>
            <a:ext cx="9144000" cy="1867642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sz="3000" dirty="0" smtClean="0">
                <a:solidFill>
                  <a:schemeClr val="accent1"/>
                </a:solidFill>
              </a:rPr>
              <a:t>Theorem </a:t>
            </a:r>
            <a:r>
              <a:rPr lang="de-DE" sz="3000" dirty="0">
                <a:solidFill>
                  <a:schemeClr val="accent1"/>
                </a:solidFill>
              </a:rPr>
              <a:t>[E.,</a:t>
            </a:r>
            <a:r>
              <a:rPr lang="de-DE" sz="3000" dirty="0" err="1">
                <a:solidFill>
                  <a:schemeClr val="accent1"/>
                </a:solidFill>
              </a:rPr>
              <a:t>Ganty</a:t>
            </a:r>
            <a:r>
              <a:rPr lang="de-DE" sz="3000" dirty="0">
                <a:solidFill>
                  <a:schemeClr val="accent1"/>
                </a:solidFill>
              </a:rPr>
              <a:t>, </a:t>
            </a:r>
            <a:r>
              <a:rPr lang="de-DE" sz="3000" dirty="0" err="1">
                <a:solidFill>
                  <a:schemeClr val="accent1"/>
                </a:solidFill>
              </a:rPr>
              <a:t>Majumdar</a:t>
            </a:r>
            <a:r>
              <a:rPr lang="de-DE" sz="3000" dirty="0">
                <a:solidFill>
                  <a:schemeClr val="accent1"/>
                </a:solidFill>
              </a:rPr>
              <a:t> 2013]</a:t>
            </a:r>
          </a:p>
          <a:p>
            <a:pPr marL="109537" indent="0">
              <a:buNone/>
            </a:pPr>
            <a:r>
              <a:rPr lang="de-DE" sz="3000" dirty="0" smtClean="0"/>
              <a:t>The </a:t>
            </a:r>
            <a:r>
              <a:rPr lang="de-DE" sz="3000" dirty="0" err="1" smtClean="0"/>
              <a:t>problem</a:t>
            </a:r>
            <a:r>
              <a:rPr lang="de-DE" sz="3000" dirty="0" smtClean="0"/>
              <a:t> </a:t>
            </a:r>
            <a:r>
              <a:rPr lang="de-DE" sz="3000" dirty="0" err="1" smtClean="0"/>
              <a:t>remains</a:t>
            </a:r>
            <a:r>
              <a:rPr lang="de-DE" sz="3000" dirty="0" smtClean="0"/>
              <a:t> NP-</a:t>
            </a:r>
            <a:r>
              <a:rPr lang="de-DE" sz="3000" dirty="0" err="1" smtClean="0"/>
              <a:t>complete</a:t>
            </a:r>
            <a:r>
              <a:rPr lang="de-DE" sz="3000" dirty="0" smtClean="0"/>
              <a:t> </a:t>
            </a:r>
            <a:r>
              <a:rPr lang="de-DE" sz="3000" dirty="0" err="1" smtClean="0"/>
              <a:t>if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template</a:t>
            </a:r>
            <a:r>
              <a:rPr lang="de-DE" sz="3000" dirty="0" smtClean="0"/>
              <a:t> </a:t>
            </a:r>
            <a:r>
              <a:rPr lang="de-DE" sz="3000" dirty="0" err="1" smtClean="0"/>
              <a:t>is</a:t>
            </a:r>
            <a:r>
              <a:rPr lang="de-DE" sz="3000" dirty="0" smtClean="0"/>
              <a:t> a </a:t>
            </a:r>
            <a:r>
              <a:rPr lang="de-DE" sz="3000" dirty="0" err="1" smtClean="0"/>
              <a:t>polytime</a:t>
            </a:r>
            <a:r>
              <a:rPr lang="de-DE" sz="3000" dirty="0" smtClean="0"/>
              <a:t> Turing </a:t>
            </a:r>
            <a:r>
              <a:rPr lang="de-DE" sz="3000" dirty="0" err="1" smtClean="0"/>
              <a:t>machine</a:t>
            </a:r>
            <a:endParaRPr lang="de-DE" sz="3000" dirty="0" smtClean="0"/>
          </a:p>
          <a:p>
            <a:pPr marL="109537" indent="0">
              <a:buNone/>
            </a:pP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9" t="8673" r="15625" b="60059"/>
          <a:stretch/>
        </p:blipFill>
        <p:spPr>
          <a:xfrm>
            <a:off x="323528" y="3861048"/>
            <a:ext cx="2189540" cy="256659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Rectangular Callout 9"/>
          <p:cNvSpPr/>
          <p:nvPr/>
        </p:nvSpPr>
        <p:spPr>
          <a:xfrm>
            <a:off x="3275856" y="2924943"/>
            <a:ext cx="5660000" cy="2592289"/>
          </a:xfrm>
          <a:prstGeom prst="wedgeRectCallout">
            <a:avLst>
              <a:gd name="adj1" fmla="val -78753"/>
              <a:gd name="adj2" fmla="val 2603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tx1"/>
                </a:solidFill>
              </a:rPr>
              <a:t>Not </a:t>
            </a:r>
            <a:r>
              <a:rPr lang="de-DE" sz="2800" dirty="0" err="1" smtClean="0">
                <a:solidFill>
                  <a:schemeClr val="tx1"/>
                </a:solidFill>
              </a:rPr>
              <a:t>good</a:t>
            </a:r>
            <a:r>
              <a:rPr lang="de-DE" sz="2800" dirty="0" smtClean="0">
                <a:solidFill>
                  <a:schemeClr val="tx1"/>
                </a:solidFill>
              </a:rPr>
              <a:t>!</a:t>
            </a:r>
          </a:p>
          <a:p>
            <a:r>
              <a:rPr lang="de-DE" sz="2800" dirty="0" smtClean="0">
                <a:solidFill>
                  <a:schemeClr val="tx1"/>
                </a:solidFill>
              </a:rPr>
              <a:t>This </a:t>
            </a:r>
            <a:r>
              <a:rPr lang="de-DE" sz="2800" dirty="0" err="1" smtClean="0">
                <a:solidFill>
                  <a:schemeClr val="tx1"/>
                </a:solidFill>
              </a:rPr>
              <a:t>means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we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cannot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distribute</a:t>
            </a:r>
            <a:r>
              <a:rPr lang="de-DE" sz="2800" dirty="0" smtClean="0">
                <a:solidFill>
                  <a:schemeClr val="tx1"/>
                </a:solidFill>
              </a:rPr>
              <a:t> an </a:t>
            </a:r>
            <a:r>
              <a:rPr lang="de-DE" sz="2800" dirty="0" err="1" smtClean="0">
                <a:solidFill>
                  <a:schemeClr val="tx1"/>
                </a:solidFill>
              </a:rPr>
              <a:t>exponentially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long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computation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onto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exponentially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many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machines</a:t>
            </a:r>
            <a:r>
              <a:rPr lang="de-DE" sz="2800" dirty="0" smtClean="0">
                <a:solidFill>
                  <a:schemeClr val="tx1"/>
                </a:solidFill>
              </a:rPr>
              <a:t> so </a:t>
            </a:r>
            <a:r>
              <a:rPr lang="de-DE" sz="2800" dirty="0" err="1" smtClean="0">
                <a:solidFill>
                  <a:schemeClr val="tx1"/>
                </a:solidFill>
              </a:rPr>
              <a:t>that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each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machine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only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does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polynomial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work</a:t>
            </a:r>
            <a:r>
              <a:rPr lang="de-DE" sz="2800" dirty="0" smtClean="0">
                <a:solidFill>
                  <a:schemeClr val="tx1"/>
                </a:solidFill>
              </a:rPr>
              <a:t>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81654"/>
              </p:ext>
            </p:extLst>
          </p:nvPr>
        </p:nvGraphicFramePr>
        <p:xfrm>
          <a:off x="1115616" y="1340768"/>
          <a:ext cx="6768752" cy="5233785"/>
        </p:xfrm>
        <a:graphic>
          <a:graphicData uri="http://schemas.openxmlformats.org/drawingml/2006/table">
            <a:tbl>
              <a:tblPr firstRow="1" firstCol="1">
                <a:tableStyleId>{638B1855-1B75-4FBE-930C-398BA8C253C6}</a:tableStyleId>
              </a:tblPr>
              <a:tblGrid>
                <a:gridCol w="1869993"/>
                <a:gridCol w="2278597"/>
                <a:gridCol w="2620162"/>
              </a:tblGrid>
              <a:tr h="53455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DE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baseline="0" dirty="0" err="1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de-DE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98215">
                <a:tc>
                  <a:txBody>
                    <a:bodyPr/>
                    <a:lstStyle/>
                    <a:p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Everybody</a:t>
                      </a: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listens</a:t>
                      </a: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Broadcast</a:t>
                      </a:r>
                    </a:p>
                    <a:p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Non-primitive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recursive</a:t>
                      </a:r>
                      <a:endParaRPr lang="de-D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2104">
                <a:tc>
                  <a:txBody>
                    <a:bodyPr/>
                    <a:lstStyle/>
                    <a:p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Somebody</a:t>
                      </a: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listens</a:t>
                      </a: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ShM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Locks</a:t>
                      </a:r>
                      <a:endParaRPr lang="de-DE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EXPSPACE-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de-D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Rendez-vous</a:t>
                      </a: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Polynomial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/ EXSPACE-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de-D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9315">
                <a:tc>
                  <a:txBody>
                    <a:bodyPr/>
                    <a:lstStyle/>
                    <a:p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="0" dirty="0" err="1" smtClean="0">
                          <a:solidFill>
                            <a:schemeClr val="tx1"/>
                          </a:solidFill>
                        </a:rPr>
                        <a:t>guarantee</a:t>
                      </a: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ShM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baseline="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locks</a:t>
                      </a: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Polynomial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/>
                          </a:solidFill>
                        </a:rPr>
                        <a:t>NP-</a:t>
                      </a:r>
                      <a:r>
                        <a:rPr lang="de-DE" sz="2800" dirty="0" err="1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de-DE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 rot="20631368">
            <a:off x="891064" y="3020904"/>
            <a:ext cx="394197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6000" dirty="0" smtClean="0"/>
              <a:t>Termination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2331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 rot="20631368">
            <a:off x="891064" y="3020904"/>
            <a:ext cx="394197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6000" dirty="0" smtClean="0"/>
              <a:t>Termination</a:t>
            </a:r>
            <a:endParaRPr lang="de-DE" sz="6000" dirty="0"/>
          </a:p>
        </p:txBody>
      </p:sp>
      <p:sp>
        <p:nvSpPr>
          <p:cNvPr id="5" name="TextBox 4"/>
          <p:cNvSpPr txBox="1"/>
          <p:nvPr/>
        </p:nvSpPr>
        <p:spPr>
          <a:xfrm rot="965763">
            <a:off x="4654448" y="3758492"/>
            <a:ext cx="40527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800" dirty="0" smtClean="0"/>
              <a:t>Temporal </a:t>
            </a:r>
            <a:r>
              <a:rPr lang="de-DE" sz="4800" dirty="0" err="1" smtClean="0"/>
              <a:t>logics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8551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 rot="20631368">
            <a:off x="891064" y="3020904"/>
            <a:ext cx="394197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6000" dirty="0" smtClean="0"/>
              <a:t>Termination</a:t>
            </a:r>
            <a:endParaRPr lang="de-DE" sz="6000" dirty="0"/>
          </a:p>
        </p:txBody>
      </p:sp>
      <p:sp>
        <p:nvSpPr>
          <p:cNvPr id="5" name="TextBox 4"/>
          <p:cNvSpPr txBox="1"/>
          <p:nvPr/>
        </p:nvSpPr>
        <p:spPr>
          <a:xfrm rot="965763">
            <a:off x="4654448" y="3758492"/>
            <a:ext cx="40527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800" dirty="0" smtClean="0"/>
              <a:t>Temporal </a:t>
            </a:r>
            <a:r>
              <a:rPr lang="de-DE" sz="4800" dirty="0" err="1" smtClean="0"/>
              <a:t>logics</a:t>
            </a:r>
            <a:endParaRPr lang="de-DE" sz="4800" dirty="0"/>
          </a:p>
        </p:txBody>
      </p:sp>
      <p:sp>
        <p:nvSpPr>
          <p:cNvPr id="6" name="TextBox 5"/>
          <p:cNvSpPr txBox="1"/>
          <p:nvPr/>
        </p:nvSpPr>
        <p:spPr>
          <a:xfrm rot="21048982">
            <a:off x="1128571" y="5074589"/>
            <a:ext cx="444576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800" dirty="0" smtClean="0"/>
              <a:t>Implementations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2274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 rot="20631368">
            <a:off x="891064" y="3020904"/>
            <a:ext cx="394197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6000" dirty="0" smtClean="0"/>
              <a:t>Termination</a:t>
            </a:r>
            <a:endParaRPr lang="de-DE" sz="6000" dirty="0"/>
          </a:p>
        </p:txBody>
      </p:sp>
      <p:sp>
        <p:nvSpPr>
          <p:cNvPr id="5" name="TextBox 4"/>
          <p:cNvSpPr txBox="1"/>
          <p:nvPr/>
        </p:nvSpPr>
        <p:spPr>
          <a:xfrm rot="965763">
            <a:off x="4654448" y="3758492"/>
            <a:ext cx="40527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800" dirty="0" smtClean="0"/>
              <a:t>Temporal </a:t>
            </a:r>
            <a:r>
              <a:rPr lang="de-DE" sz="4800" dirty="0" err="1" smtClean="0"/>
              <a:t>logics</a:t>
            </a:r>
            <a:endParaRPr lang="de-DE" sz="4800" dirty="0"/>
          </a:p>
        </p:txBody>
      </p:sp>
      <p:sp>
        <p:nvSpPr>
          <p:cNvPr id="6" name="TextBox 5"/>
          <p:cNvSpPr txBox="1"/>
          <p:nvPr/>
        </p:nvSpPr>
        <p:spPr>
          <a:xfrm rot="21048982">
            <a:off x="1128571" y="5074589"/>
            <a:ext cx="444576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800" dirty="0" smtClean="0"/>
              <a:t>Implementations</a:t>
            </a:r>
            <a:endParaRPr lang="de-DE" sz="4800" dirty="0"/>
          </a:p>
        </p:txBody>
      </p:sp>
      <p:sp>
        <p:nvSpPr>
          <p:cNvPr id="7" name="TextBox 6"/>
          <p:cNvSpPr txBox="1"/>
          <p:nvPr/>
        </p:nvSpPr>
        <p:spPr>
          <a:xfrm rot="751523">
            <a:off x="2613680" y="2253346"/>
            <a:ext cx="631230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if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processes</a:t>
            </a:r>
            <a:r>
              <a:rPr lang="de-DE" sz="4000" dirty="0" smtClean="0"/>
              <a:t> </a:t>
            </a:r>
            <a:r>
              <a:rPr lang="de-DE" sz="4000" dirty="0" err="1" smtClean="0"/>
              <a:t>know</a:t>
            </a:r>
            <a:r>
              <a:rPr lang="de-DE" sz="4000" dirty="0" smtClean="0"/>
              <a:t> 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0333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1"/>
          <a:stretch/>
        </p:blipFill>
        <p:spPr>
          <a:xfrm>
            <a:off x="4927141" y="1161060"/>
            <a:ext cx="1269829" cy="1680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0" t="12080" r="32720" b="12400"/>
          <a:stretch/>
        </p:blipFill>
        <p:spPr>
          <a:xfrm>
            <a:off x="848426" y="3933056"/>
            <a:ext cx="1440160" cy="1964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34093" b="31451"/>
          <a:stretch/>
        </p:blipFill>
        <p:spPr>
          <a:xfrm>
            <a:off x="6782581" y="4365104"/>
            <a:ext cx="1694418" cy="2134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9" t="8673" r="15625" b="60059"/>
          <a:stretch/>
        </p:blipFill>
        <p:spPr>
          <a:xfrm>
            <a:off x="855088" y="1427022"/>
            <a:ext cx="1769300" cy="207398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1715290" cy="174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15361"/>
            <a:ext cx="1180089" cy="1771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63" y="1325706"/>
            <a:ext cx="1080120" cy="1350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31047" b="28267"/>
          <a:stretch/>
        </p:blipFill>
        <p:spPr>
          <a:xfrm>
            <a:off x="5076056" y="4875550"/>
            <a:ext cx="972000" cy="125104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779912" y="3501008"/>
            <a:ext cx="1296144" cy="648072"/>
          </a:xfrm>
          <a:prstGeom prst="wedgeEllipseCallout">
            <a:avLst>
              <a:gd name="adj1" fmla="val -183093"/>
              <a:gd name="adj2" fmla="val 2064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Callout 15"/>
          <p:cNvSpPr/>
          <p:nvPr/>
        </p:nvSpPr>
        <p:spPr>
          <a:xfrm>
            <a:off x="3779912" y="3501384"/>
            <a:ext cx="1296144" cy="648072"/>
          </a:xfrm>
          <a:prstGeom prst="wedgeEllipseCallout">
            <a:avLst>
              <a:gd name="adj1" fmla="val -23654"/>
              <a:gd name="adj2" fmla="val 28825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Callout 16"/>
          <p:cNvSpPr/>
          <p:nvPr/>
        </p:nvSpPr>
        <p:spPr>
          <a:xfrm>
            <a:off x="3779912" y="3501384"/>
            <a:ext cx="1296144" cy="648072"/>
          </a:xfrm>
          <a:prstGeom prst="wedgeEllipseCallout">
            <a:avLst>
              <a:gd name="adj1" fmla="val 72290"/>
              <a:gd name="adj2" fmla="val 2233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Callout 17"/>
          <p:cNvSpPr/>
          <p:nvPr/>
        </p:nvSpPr>
        <p:spPr>
          <a:xfrm>
            <a:off x="3779912" y="3501384"/>
            <a:ext cx="1296144" cy="648072"/>
          </a:xfrm>
          <a:prstGeom prst="wedgeEllipseCallout">
            <a:avLst>
              <a:gd name="adj1" fmla="val 187989"/>
              <a:gd name="adj2" fmla="val 17255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Callout 18"/>
          <p:cNvSpPr/>
          <p:nvPr/>
        </p:nvSpPr>
        <p:spPr>
          <a:xfrm>
            <a:off x="3779912" y="3501008"/>
            <a:ext cx="1296144" cy="800848"/>
          </a:xfrm>
          <a:prstGeom prst="wedgeEllipseCallout">
            <a:avLst>
              <a:gd name="adj1" fmla="val 213386"/>
              <a:gd name="adj2" fmla="val -17348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Callout 19"/>
          <p:cNvSpPr/>
          <p:nvPr/>
        </p:nvSpPr>
        <p:spPr>
          <a:xfrm>
            <a:off x="3779912" y="3505200"/>
            <a:ext cx="1296144" cy="800848"/>
          </a:xfrm>
          <a:prstGeom prst="wedgeEllipseCallout">
            <a:avLst>
              <a:gd name="adj1" fmla="val 80756"/>
              <a:gd name="adj2" fmla="val -1666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Callout 20"/>
          <p:cNvSpPr/>
          <p:nvPr/>
        </p:nvSpPr>
        <p:spPr>
          <a:xfrm>
            <a:off x="3774192" y="3505200"/>
            <a:ext cx="1296144" cy="800848"/>
          </a:xfrm>
          <a:prstGeom prst="wedgeEllipseCallout">
            <a:avLst>
              <a:gd name="adj1" fmla="val -36353"/>
              <a:gd name="adj2" fmla="val -21915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Callout 21"/>
          <p:cNvSpPr/>
          <p:nvPr/>
        </p:nvSpPr>
        <p:spPr>
          <a:xfrm>
            <a:off x="3774192" y="3416048"/>
            <a:ext cx="1296144" cy="949056"/>
          </a:xfrm>
          <a:prstGeom prst="wedgeEllipseCallout">
            <a:avLst>
              <a:gd name="adj1" fmla="val -194379"/>
              <a:gd name="adj2" fmla="val -1599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/>
          <p:cNvSpPr/>
          <p:nvPr/>
        </p:nvSpPr>
        <p:spPr>
          <a:xfrm>
            <a:off x="3586651" y="3359088"/>
            <a:ext cx="1823864" cy="11479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 smtClean="0">
                <a:solidFill>
                  <a:schemeClr val="tx1"/>
                </a:solidFill>
              </a:rPr>
              <a:t>That´s</a:t>
            </a:r>
            <a:r>
              <a:rPr lang="de-DE" sz="3200" dirty="0" smtClean="0">
                <a:solidFill>
                  <a:schemeClr val="tx1"/>
                </a:solidFill>
              </a:rPr>
              <a:t> all!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locking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34093" b="31451"/>
          <a:stretch/>
        </p:blipFill>
        <p:spPr>
          <a:xfrm>
            <a:off x="5982291" y="2492896"/>
            <a:ext cx="2990397" cy="376695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4127047"/>
            <a:ext cx="5580112" cy="213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Theorem [</a:t>
            </a:r>
            <a:r>
              <a:rPr lang="de-DE" dirty="0" err="1" smtClean="0">
                <a:solidFill>
                  <a:schemeClr val="accent1"/>
                </a:solidFill>
              </a:rPr>
              <a:t>Bozzelli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Ganty</a:t>
            </a:r>
            <a:r>
              <a:rPr lang="de-DE" dirty="0" smtClean="0">
                <a:solidFill>
                  <a:schemeClr val="accent1"/>
                </a:solidFill>
              </a:rPr>
              <a:t> 12]: </a:t>
            </a:r>
            <a:r>
              <a:rPr lang="de-DE" dirty="0" err="1" smtClean="0"/>
              <a:t>Symbolic</a:t>
            </a:r>
            <a:r>
              <a:rPr lang="de-DE" dirty="0" smtClean="0"/>
              <a:t> </a:t>
            </a:r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reachability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 in double </a:t>
            </a:r>
            <a:r>
              <a:rPr lang="de-DE" dirty="0" err="1" smtClean="0"/>
              <a:t>exponential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global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locking</a:t>
            </a:r>
            <a:r>
              <a:rPr lang="de-DE" dirty="0" smtClean="0"/>
              <a:t>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971600" y="1556792"/>
            <a:ext cx="2736304" cy="1656184"/>
          </a:xfrm>
          <a:prstGeom prst="wedgeEllipseCallout">
            <a:avLst>
              <a:gd name="adj1" fmla="val 35234"/>
              <a:gd name="adj2" fmla="val 1007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Are </a:t>
            </a:r>
            <a:r>
              <a:rPr lang="de-DE" sz="2800" dirty="0" err="1" smtClean="0">
                <a:solidFill>
                  <a:schemeClr val="tx1"/>
                </a:solidFill>
              </a:rPr>
              <a:t>you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ever</a:t>
            </a:r>
            <a:r>
              <a:rPr lang="de-DE" sz="2800" dirty="0" smtClean="0">
                <a:solidFill>
                  <a:schemeClr val="tx1"/>
                </a:solidFill>
              </a:rPr>
              <a:t> happy?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A Carry-Look-</a:t>
            </a:r>
            <a:r>
              <a:rPr lang="de-DE" sz="3600" dirty="0" err="1"/>
              <a:t>A</a:t>
            </a:r>
            <a:r>
              <a:rPr lang="de-DE" sz="3600" dirty="0" err="1" smtClean="0"/>
              <a:t>head</a:t>
            </a:r>
            <a:r>
              <a:rPr lang="de-DE" sz="3600" dirty="0" smtClean="0"/>
              <a:t> 4-Bit-Adder</a:t>
            </a:r>
            <a:endParaRPr lang="de-DE" sz="36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649378" cy="4791744"/>
          </a:xfrm>
        </p:spPr>
      </p:pic>
    </p:spTree>
    <p:extLst>
      <p:ext uri="{BB962C8B-B14F-4D97-AF65-F5344CB8AC3E}">
        <p14:creationId xmlns:p14="http://schemas.microsoft.com/office/powerpoint/2010/main" val="26424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de-DE" dirty="0" err="1" smtClean="0"/>
              <a:t>Because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pPr marL="822325" indent="-457200"/>
            <a:r>
              <a:rPr lang="de-DE" sz="3600" dirty="0" err="1" smtClean="0"/>
              <a:t>Undecidability</a:t>
            </a:r>
            <a:r>
              <a:rPr lang="de-DE" sz="3600" dirty="0" smtClean="0"/>
              <a:t> </a:t>
            </a:r>
            <a:r>
              <a:rPr lang="de-DE" sz="3600" dirty="0" err="1" smtClean="0"/>
              <a:t>requires</a:t>
            </a:r>
            <a:r>
              <a:rPr lang="de-DE" sz="3600" dirty="0" smtClean="0"/>
              <a:t> </a:t>
            </a:r>
            <a:r>
              <a:rPr lang="de-DE" sz="3600" dirty="0" err="1" smtClean="0"/>
              <a:t>some</a:t>
            </a:r>
            <a:r>
              <a:rPr lang="de-DE" sz="3600" dirty="0" smtClean="0"/>
              <a:t> </a:t>
            </a:r>
            <a:r>
              <a:rPr lang="de-DE" sz="3600" dirty="0" err="1" smtClean="0"/>
              <a:t>source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„</a:t>
            </a:r>
            <a:r>
              <a:rPr lang="de-DE" sz="3600" dirty="0" err="1" smtClean="0"/>
              <a:t>infinity</a:t>
            </a:r>
            <a:r>
              <a:rPr lang="de-DE" sz="3600" dirty="0" smtClean="0"/>
              <a:t>“:</a:t>
            </a:r>
          </a:p>
          <a:p>
            <a:pPr marL="1222375" lvl="1" indent="-457200"/>
            <a:r>
              <a:rPr lang="de-DE" dirty="0" smtClean="0"/>
              <a:t>Variables </a:t>
            </a:r>
            <a:r>
              <a:rPr lang="de-DE" dirty="0" err="1" smtClean="0"/>
              <a:t>with</a:t>
            </a:r>
            <a:r>
              <a:rPr lang="de-DE" dirty="0" smtClean="0"/>
              <a:t> an infinite </a:t>
            </a:r>
            <a:r>
              <a:rPr lang="de-DE" dirty="0" err="1" smtClean="0"/>
              <a:t>range</a:t>
            </a:r>
            <a:endParaRPr lang="de-DE" dirty="0" smtClean="0"/>
          </a:p>
          <a:p>
            <a:pPr marL="1222375" lvl="1" indent="-457200"/>
            <a:r>
              <a:rPr lang="de-DE" dirty="0" smtClean="0"/>
              <a:t>Dynamic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(</a:t>
            </a:r>
            <a:r>
              <a:rPr lang="de-DE" dirty="0" err="1" smtClean="0"/>
              <a:t>lists</a:t>
            </a:r>
            <a:r>
              <a:rPr lang="de-DE" dirty="0" smtClean="0"/>
              <a:t>, </a:t>
            </a:r>
            <a:r>
              <a:rPr lang="de-DE" dirty="0" err="1" smtClean="0"/>
              <a:t>trees</a:t>
            </a:r>
            <a:r>
              <a:rPr lang="de-DE" dirty="0" smtClean="0"/>
              <a:t>)</a:t>
            </a:r>
          </a:p>
          <a:p>
            <a:pPr marL="1222375" lvl="1" indent="-457200"/>
            <a:r>
              <a:rPr lang="de-DE" dirty="0" err="1" smtClean="0"/>
              <a:t>Unbounded</a:t>
            </a:r>
            <a:r>
              <a:rPr lang="de-DE" dirty="0" smtClean="0"/>
              <a:t> </a:t>
            </a:r>
            <a:r>
              <a:rPr lang="de-DE" dirty="0" err="1" smtClean="0"/>
              <a:t>recursion</a:t>
            </a:r>
            <a:endParaRPr lang="de-DE" dirty="0" smtClean="0"/>
          </a:p>
          <a:p>
            <a:pPr marL="822325" indent="-457200"/>
            <a:r>
              <a:rPr lang="de-DE" sz="3600" dirty="0" err="1" smtClean="0"/>
              <a:t>Concurrent</a:t>
            </a:r>
            <a:r>
              <a:rPr lang="de-DE" sz="3600" dirty="0" smtClean="0"/>
              <a:t> </a:t>
            </a:r>
            <a:r>
              <a:rPr lang="de-DE" sz="3600" dirty="0" err="1" smtClean="0"/>
              <a:t>systems</a:t>
            </a:r>
            <a:r>
              <a:rPr lang="de-DE" sz="3600" dirty="0" smtClean="0"/>
              <a:t> </a:t>
            </a:r>
          </a:p>
          <a:p>
            <a:pPr marL="1222375" lvl="1" indent="-457200"/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difficult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get</a:t>
            </a:r>
            <a:r>
              <a:rPr lang="de-DE" sz="3600" dirty="0" smtClean="0"/>
              <a:t> </a:t>
            </a:r>
            <a:r>
              <a:rPr lang="de-DE" sz="3600" dirty="0" err="1" smtClean="0"/>
              <a:t>right</a:t>
            </a:r>
            <a:r>
              <a:rPr lang="de-DE" sz="3600" dirty="0" smtClean="0"/>
              <a:t>, </a:t>
            </a:r>
            <a:r>
              <a:rPr lang="de-DE" sz="3600" dirty="0" err="1" smtClean="0"/>
              <a:t>and</a:t>
            </a:r>
            <a:endParaRPr lang="de-DE" sz="3600" dirty="0" smtClean="0"/>
          </a:p>
          <a:p>
            <a:pPr marL="1222375" lvl="1" indent="-457200"/>
            <a:r>
              <a:rPr lang="de-DE" sz="3600" dirty="0" err="1" smtClean="0"/>
              <a:t>often</a:t>
            </a:r>
            <a:r>
              <a:rPr lang="de-DE" sz="3600" dirty="0" smtClean="0"/>
              <a:t> </a:t>
            </a:r>
            <a:r>
              <a:rPr lang="de-DE" sz="3600" dirty="0" err="1" smtClean="0"/>
              <a:t>have</a:t>
            </a:r>
            <a:r>
              <a:rPr lang="de-DE" sz="3600" dirty="0" smtClean="0"/>
              <a:t> a finite </a:t>
            </a:r>
            <a:r>
              <a:rPr lang="de-DE" sz="3600" dirty="0" err="1" smtClean="0"/>
              <a:t>state</a:t>
            </a:r>
            <a:r>
              <a:rPr lang="de-DE" sz="3600" dirty="0" smtClean="0"/>
              <a:t> </a:t>
            </a:r>
            <a:r>
              <a:rPr lang="de-DE" sz="3600" dirty="0" err="1" smtClean="0"/>
              <a:t>space</a:t>
            </a:r>
            <a:r>
              <a:rPr lang="de-DE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smtClean="0"/>
              <a:t>A Carry-Look-</a:t>
            </a:r>
            <a:r>
              <a:rPr lang="de-DE" sz="3600" dirty="0" err="1"/>
              <a:t>A</a:t>
            </a:r>
            <a:r>
              <a:rPr lang="de-DE" sz="3600" dirty="0" err="1" smtClean="0"/>
              <a:t>head</a:t>
            </a:r>
            <a:r>
              <a:rPr lang="de-DE" sz="3600" dirty="0" smtClean="0"/>
              <a:t> 4-Bit-Adder</a:t>
            </a:r>
            <a:endParaRPr lang="de-DE" sz="36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6" y="3798988"/>
            <a:ext cx="2114300" cy="1984513"/>
          </a:xfrm>
        </p:spPr>
      </p:pic>
      <p:sp>
        <p:nvSpPr>
          <p:cNvPr id="8" name="TextBox 7"/>
          <p:cNvSpPr txBox="1"/>
          <p:nvPr/>
        </p:nvSpPr>
        <p:spPr>
          <a:xfrm>
            <a:off x="1274879" y="5931397"/>
            <a:ext cx="118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LeafCell</a:t>
            </a:r>
            <a:endParaRPr lang="de-DE" sz="24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59" y="1138171"/>
            <a:ext cx="2922122" cy="194421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1568686"/>
            <a:ext cx="2952328" cy="1344363"/>
          </a:xfrm>
          <a:prstGeom prst="rect">
            <a:avLst/>
          </a:prstGeom>
          <a:noFill/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55" y="3736820"/>
            <a:ext cx="1764529" cy="1974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6411" y="3094266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NodeCell</a:t>
            </a:r>
            <a:endParaRPr lang="de-D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082387"/>
            <a:ext cx="125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RootCell</a:t>
            </a:r>
            <a:endParaRPr lang="de-D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4809" y="5931397"/>
            <a:ext cx="1310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ym typeface="Symbol"/>
              </a:rPr>
              <a:t> Circuit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0135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Identities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" y="1484784"/>
                <a:ext cx="9114320" cy="5544616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In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reduction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processes</a:t>
                </a:r>
                <a:r>
                  <a:rPr lang="de-DE" dirty="0" smtClean="0"/>
                  <a:t> do not </a:t>
                </a:r>
                <a:r>
                  <a:rPr lang="de-DE" dirty="0" err="1" smtClean="0"/>
                  <a:t>execute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exactly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code</a:t>
                </a:r>
                <a:endParaRPr lang="de-DE" dirty="0" smtClean="0"/>
              </a:p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code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makes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process</a:t>
                </a:r>
                <a:r>
                  <a:rPr lang="de-DE" dirty="0" smtClean="0"/>
                  <a:t> 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identity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 </a:t>
                </a:r>
                <a:r>
                  <a:rPr lang="de-DE" dirty="0" smtClean="0"/>
                  <a:t>(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index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)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organize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processes</a:t>
                </a:r>
                <a:r>
                  <a:rPr lang="de-DE" dirty="0" smtClean="0"/>
                  <a:t> in an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array</a:t>
                </a:r>
                <a:r>
                  <a:rPr lang="de-DE" dirty="0"/>
                  <a:t>:</a:t>
                </a:r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" y="1484784"/>
                <a:ext cx="9114320" cy="5544616"/>
              </a:xfrm>
              <a:blipFill rotWithShape="1">
                <a:blip r:embed="rId2"/>
                <a:stretch>
                  <a:fillRect l="-1472" t="-14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4091904"/>
                <a:ext cx="6284160" cy="185057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82563">
                  <a:tabLst>
                    <a:tab pos="438150" algn="l"/>
                    <a:tab pos="987425" algn="l"/>
                    <a:tab pos="1427163" algn="l"/>
                  </a:tabLst>
                </a:pPr>
                <a:r>
                  <a:rPr lang="de-DE" sz="2800" b="1" dirty="0"/>
                  <a:t>	</a:t>
                </a:r>
                <a:r>
                  <a:rPr lang="de-DE" sz="2800" b="1" dirty="0" smtClean="0"/>
                  <a:t>	</a:t>
                </a:r>
                <a:r>
                  <a:rPr lang="de-DE" sz="2800" b="1" dirty="0" err="1" smtClean="0"/>
                  <a:t>if</a:t>
                </a:r>
                <a:r>
                  <a:rPr lang="de-DE" sz="2800" b="1" dirty="0" smtClean="0"/>
                  <a:t> 	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/>
                      </a:rPr>
                      <m:t>𝑠𝑡</m:t>
                    </m:r>
                    <m:d>
                      <m:dPr>
                        <m:begChr m:val="["/>
                        <m:endChr m:val="]"/>
                        <m:ctrlPr>
                          <a:rPr lang="de-DE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 dirty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de-DE" sz="2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de-DE" sz="2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sz="2800" b="1" dirty="0" smtClean="0"/>
                  <a:t> </a:t>
                </a:r>
                <a:r>
                  <a:rPr lang="de-DE" sz="2800" b="1" dirty="0" err="1" smtClean="0"/>
                  <a:t>and</a:t>
                </a:r>
                <a:r>
                  <a:rPr lang="de-DE" sz="2800" b="1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1" i="0" dirty="0" smtClean="0">
                        <a:latin typeface="Cambria Math"/>
                      </a:rPr>
                      <m:t> </m:t>
                    </m:r>
                    <m:r>
                      <a:rPr lang="de-DE" sz="2800" i="1" dirty="0">
                        <a:latin typeface="Cambria Math"/>
                      </a:rPr>
                      <m:t>h𝑑</m:t>
                    </m:r>
                    <m:d>
                      <m:dPr>
                        <m:begChr m:val="["/>
                        <m:endChr m:val="]"/>
                        <m:ctrlPr>
                          <a:rPr lang="de-DE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 dirty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de-DE" sz="2800" b="0" i="1" dirty="0" smtClean="0">
                        <a:latin typeface="Cambria Math"/>
                      </a:rPr>
                      <m:t>=</m:t>
                    </m:r>
                    <m:r>
                      <a:rPr lang="de-DE" sz="2800" b="0" i="1" dirty="0" smtClean="0">
                        <a:latin typeface="Cambria Math"/>
                      </a:rPr>
                      <m:t>𝑎</m:t>
                    </m:r>
                    <m:r>
                      <a:rPr lang="de-DE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de-DE" sz="2800" b="1" dirty="0" smtClean="0"/>
                  <a:t> then</a:t>
                </a:r>
              </a:p>
              <a:p>
                <a:pPr marL="182563">
                  <a:tabLst>
                    <a:tab pos="438150" algn="l"/>
                    <a:tab pos="987425" algn="l"/>
                    <a:tab pos="1427163" algn="l"/>
                  </a:tabLst>
                </a:pPr>
                <a:r>
                  <a:rPr lang="de-DE" sz="2800" b="1" dirty="0"/>
                  <a:t>	</a:t>
                </a:r>
                <a:r>
                  <a:rPr lang="de-DE" sz="2800" b="1" dirty="0" smtClean="0"/>
                  <a:t>		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/>
                      </a:rPr>
                      <m:t>𝑠𝑡</m:t>
                    </m:r>
                    <m:d>
                      <m:dPr>
                        <m:begChr m:val="["/>
                        <m:endChr m:val="]"/>
                        <m:ctrlPr>
                          <a:rPr lang="de-DE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 dirty="0">
                            <a:latin typeface="Cambria Math"/>
                          </a:rPr>
                          <m:t>𝑖</m:t>
                        </m:r>
                        <m:r>
                          <a:rPr lang="de-DE" sz="2800" b="0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de-DE" sz="2800" b="0" i="1" dirty="0" smtClean="0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de-DE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de-DE" sz="28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800" b="1" dirty="0" smtClean="0"/>
                  <a:t>;</a:t>
                </a:r>
              </a:p>
              <a:p>
                <a:pPr marL="182563">
                  <a:tabLst>
                    <a:tab pos="438150" algn="l"/>
                    <a:tab pos="987425" algn="l"/>
                    <a:tab pos="1427163" algn="l"/>
                  </a:tabLst>
                </a:pPr>
                <a:r>
                  <a:rPr lang="de-DE" sz="2800" b="1" dirty="0"/>
                  <a:t>	</a:t>
                </a:r>
                <a:r>
                  <a:rPr lang="de-DE" sz="2800" b="1" dirty="0" smtClean="0"/>
                  <a:t>		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/>
                      </a:rPr>
                      <m:t>h𝑑</m:t>
                    </m:r>
                    <m:d>
                      <m:dPr>
                        <m:begChr m:val="["/>
                        <m:endChr m:val="]"/>
                        <m:ctrlPr>
                          <a:rPr lang="de-DE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 dirty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de-DE" sz="2800" b="0" i="1" dirty="0" smtClean="0">
                        <a:latin typeface="Cambria Math"/>
                      </a:rPr>
                      <m:t>≔</m:t>
                    </m:r>
                    <m:r>
                      <a:rPr lang="de-DE" sz="2800" b="0" i="1" dirty="0" smtClean="0">
                        <a:latin typeface="Cambria Math"/>
                      </a:rPr>
                      <m:t>𝑓𝑎𝑙𝑠𝑒</m:t>
                    </m:r>
                  </m:oMath>
                </a14:m>
                <a:r>
                  <a:rPr lang="de-DE" sz="2800" b="1" dirty="0" smtClean="0"/>
                  <a:t>;</a:t>
                </a:r>
              </a:p>
              <a:p>
                <a:pPr marL="182563">
                  <a:tabLst>
                    <a:tab pos="438150" algn="l"/>
                    <a:tab pos="987425" algn="l"/>
                    <a:tab pos="1427163" algn="l"/>
                  </a:tabLst>
                </a:pPr>
                <a:r>
                  <a:rPr lang="de-DE" sz="2800" b="1" dirty="0"/>
                  <a:t>	</a:t>
                </a:r>
                <a:r>
                  <a:rPr lang="de-DE" sz="2800" b="1" dirty="0" smtClean="0"/>
                  <a:t>		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/>
                      </a:rPr>
                      <m:t>h𝑑</m:t>
                    </m:r>
                    <m:d>
                      <m:dPr>
                        <m:begChr m:val="["/>
                        <m:endChr m:val="]"/>
                        <m:ctrlPr>
                          <a:rPr lang="de-DE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 dirty="0">
                            <a:latin typeface="Cambria Math"/>
                          </a:rPr>
                          <m:t>𝑖</m:t>
                        </m:r>
                        <m:r>
                          <a:rPr lang="de-DE" sz="2800" b="0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de-DE" sz="2800" b="0" i="1" dirty="0" smtClean="0">
                        <a:latin typeface="Cambria Math"/>
                      </a:rPr>
                      <m:t>≔</m:t>
                    </m:r>
                    <m:r>
                      <a:rPr lang="de-DE" sz="28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de-DE" sz="2800" b="1" dirty="0"/>
                  <a:t>	</a:t>
                </a:r>
                <a:r>
                  <a:rPr lang="de-DE" sz="2800" b="1" dirty="0" smtClean="0"/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091904"/>
                <a:ext cx="6284160" cy="1850571"/>
              </a:xfrm>
              <a:prstGeom prst="rect">
                <a:avLst/>
              </a:prstGeom>
              <a:blipFill rotWithShape="1">
                <a:blip r:embed="rId3"/>
                <a:stretch>
                  <a:fillRect t="-2614" r="-290"/>
                </a:stretch>
              </a:blip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Dijkstra´s</a:t>
            </a:r>
            <a:r>
              <a:rPr lang="de-DE" sz="3600" dirty="0" smtClean="0"/>
              <a:t> Mutual </a:t>
            </a:r>
            <a:r>
              <a:rPr lang="de-DE" sz="3600" dirty="0" err="1" smtClean="0"/>
              <a:t>Exclusion</a:t>
            </a:r>
            <a:r>
              <a:rPr lang="de-DE" sz="3600" dirty="0" smtClean="0"/>
              <a:t> </a:t>
            </a:r>
            <a:r>
              <a:rPr lang="de-DE" sz="3600" dirty="0" err="1" smtClean="0"/>
              <a:t>Algorithm</a:t>
            </a:r>
            <a:endParaRPr lang="de-DE" sz="3600" dirty="0"/>
          </a:p>
        </p:txBody>
      </p:sp>
      <p:sp>
        <p:nvSpPr>
          <p:cNvPr id="7" name="Rectangle 6"/>
          <p:cNvSpPr/>
          <p:nvPr/>
        </p:nvSpPr>
        <p:spPr>
          <a:xfrm>
            <a:off x="-18288" y="928305"/>
            <a:ext cx="9162288" cy="5929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CC</a:t>
            </a:r>
            <a:endParaRPr lang="de-D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6" y="1196751"/>
            <a:ext cx="8280920" cy="4436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949280"/>
            <a:ext cx="318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1"/>
                </a:solidFill>
              </a:rPr>
              <a:t>CACM 8:9, 1965</a:t>
            </a:r>
            <a:endParaRPr lang="de-D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Concurrent</a:t>
            </a:r>
            <a:r>
              <a:rPr lang="de-DE" sz="3600" dirty="0" smtClean="0"/>
              <a:t> </a:t>
            </a:r>
            <a:r>
              <a:rPr lang="de-DE" sz="3600" dirty="0" err="1" smtClean="0"/>
              <a:t>programs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often</a:t>
            </a:r>
            <a:r>
              <a:rPr lang="de-DE" sz="3600" dirty="0" smtClean="0"/>
              <a:t> finite-</a:t>
            </a:r>
            <a:r>
              <a:rPr lang="de-DE" sz="3600" dirty="0" err="1" smtClean="0"/>
              <a:t>state</a:t>
            </a:r>
            <a:endParaRPr lang="de-DE" sz="3600" dirty="0"/>
          </a:p>
        </p:txBody>
      </p:sp>
      <p:sp>
        <p:nvSpPr>
          <p:cNvPr id="7" name="Rectangle 6"/>
          <p:cNvSpPr/>
          <p:nvPr/>
        </p:nvSpPr>
        <p:spPr>
          <a:xfrm>
            <a:off x="-18288" y="928305"/>
            <a:ext cx="9162288" cy="5929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CC</a:t>
            </a:r>
            <a:endParaRPr lang="de-DE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2" y="1163830"/>
            <a:ext cx="7632848" cy="545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Microsoft Office PowerPoint</Application>
  <PresentationFormat>On-screen Show (4:3)</PresentationFormat>
  <Paragraphs>354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Keeping a Crowd Safe On the Complexity of Parameterized Verification </vt:lpstr>
      <vt:lpstr>Wilfried Brauer (1937-2014)</vt:lpstr>
      <vt:lpstr>PowerPoint Presentation</vt:lpstr>
      <vt:lpstr>„Why don´t you give up?“</vt:lpstr>
      <vt:lpstr>„Why don´t you give up?“</vt:lpstr>
      <vt:lpstr>„Why don´t you give up?“</vt:lpstr>
      <vt:lpstr>Because …</vt:lpstr>
      <vt:lpstr>Dijkstra´s Mutual Exclusion Algorithm</vt:lpstr>
      <vt:lpstr>Concurrent programs are often finite-state</vt:lpstr>
      <vt:lpstr>Concurrent programs are often finite-state</vt:lpstr>
      <vt:lpstr>Concurrent programs are difficult to get right</vt:lpstr>
      <vt:lpstr>Concurrent programs are difficult to get right</vt:lpstr>
      <vt:lpstr>A Leader Election Algorithm (90s)</vt:lpstr>
      <vt:lpstr>A Cache-Coherence Protocol (00s)</vt:lpstr>
      <vt:lpstr>A Model of a Bluetooth Driver (10s)</vt:lpstr>
      <vt:lpstr>Parameterized Verification</vt:lpstr>
      <vt:lpstr>Parameterized Verification</vt:lpstr>
      <vt:lpstr>Keeping a Crowd Safe </vt:lpstr>
      <vt:lpstr>Parameterized Verification: Give up?</vt:lpstr>
      <vt:lpstr>Parameterized Verification: Give up?</vt:lpstr>
      <vt:lpstr>Parameterized Verification: Give up?</vt:lpstr>
      <vt:lpstr>Identities</vt:lpstr>
      <vt:lpstr>Anonymous Crowds</vt:lpstr>
      <vt:lpstr>Keeping an Anonymous Crowd Safe </vt:lpstr>
      <vt:lpstr>Communication Mechanisms  </vt:lpstr>
      <vt:lpstr>Communication Mechanisms  </vt:lpstr>
      <vt:lpstr>Communication Mechanisms  </vt:lpstr>
      <vt:lpstr>Communication Mechanisms  </vt:lpstr>
      <vt:lpstr>High or Low Complexity?</vt:lpstr>
      <vt:lpstr>High or Low Complexity?</vt:lpstr>
      <vt:lpstr>Reliable broadcast</vt:lpstr>
      <vt:lpstr>Reliable broadcast</vt:lpstr>
      <vt:lpstr>Reliable broadcast</vt:lpstr>
      <vt:lpstr>Reliable broadcast</vt:lpstr>
      <vt:lpstr>Reliable broadcast</vt:lpstr>
      <vt:lpstr>Reliable broadcast: Complexity</vt:lpstr>
      <vt:lpstr>Reliable broadcast: Complexity</vt:lpstr>
      <vt:lpstr>Reliable broadcast: Complexity</vt:lpstr>
      <vt:lpstr>Reliable broadcast: Complexity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Shared memory with locking</vt:lpstr>
      <vt:lpstr>Rendez-Vous</vt:lpstr>
      <vt:lpstr>Rendez-Vous</vt:lpstr>
      <vt:lpstr>Shared memory without locking</vt:lpstr>
      <vt:lpstr>Shared memory, no locking</vt:lpstr>
      <vt:lpstr>Shared memory, no locking</vt:lpstr>
      <vt:lpstr>Shared memory, no locking</vt:lpstr>
      <vt:lpstr>Shared memory, no locking</vt:lpstr>
      <vt:lpstr>Shared memory without locking</vt:lpstr>
      <vt:lpstr>Shared memory without locking</vt:lpstr>
      <vt:lpstr>Summary</vt:lpstr>
      <vt:lpstr>Further work and open questions</vt:lpstr>
      <vt:lpstr>Further work and open questions</vt:lpstr>
      <vt:lpstr>Further work and open questions</vt:lpstr>
      <vt:lpstr>Further work and open questions</vt:lpstr>
      <vt:lpstr>PowerPoint Presentation</vt:lpstr>
      <vt:lpstr>Shared memory with locking</vt:lpstr>
      <vt:lpstr>A Carry-Look-Ahead 4-Bit-Adder</vt:lpstr>
      <vt:lpstr>A Carry-Look-Ahead 4-Bit-Adder</vt:lpstr>
      <vt:lpstr>Identities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a Crowd Safe On the Complexity of Parameterized Verification</dc:title>
  <dc:creator>Esparza</dc:creator>
  <cp:lastModifiedBy>Esparza</cp:lastModifiedBy>
  <cp:revision>117</cp:revision>
  <cp:lastPrinted>2014-02-25T13:59:04Z</cp:lastPrinted>
  <dcterms:created xsi:type="dcterms:W3CDTF">2014-02-14T12:37:47Z</dcterms:created>
  <dcterms:modified xsi:type="dcterms:W3CDTF">2014-03-05T22:08:14Z</dcterms:modified>
</cp:coreProperties>
</file>